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15620"/>
    <p:restoredTop sz="72884" autoAdjust="0"/>
  </p:normalViewPr>
  <p:slideViewPr>
    <p:cSldViewPr snapToGrid="0" snapToObjects="1">
      <p:cViewPr>
        <p:scale>
          <a:sx n="75" d="100"/>
          <a:sy n="75" d="100"/>
        </p:scale>
        <p:origin x="-610" y="-31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239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E360E-0E3C-7A4E-99BF-E3AE0023AA19}" type="datetimeFigureOut">
              <a:rPr lang="sv-SE" smtClean="0"/>
              <a:pPr/>
              <a:t>2013-01-09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C238F-22B0-EE48-92EE-C2F054F66A4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44990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C556F-2AA8-2F4C-9327-D7CBC6BDFCE1}" type="datetimeFigureOut">
              <a:rPr lang="sv-SE" smtClean="0"/>
              <a:pPr/>
              <a:t>2013-01-09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5B542-420F-BC4E-A8F0-9A3FE0A71D9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2702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5B542-420F-BC4E-A8F0-9A3FE0A71D93}" type="slidenum">
              <a:rPr lang="sv-SE" smtClean="0"/>
              <a:pPr/>
              <a:t>6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438400"/>
            <a:ext cx="7316788" cy="685800"/>
          </a:xfrm>
        </p:spPr>
        <p:txBody>
          <a:bodyPr/>
          <a:lstStyle>
            <a:lvl1pPr algn="ctr">
              <a:defRPr sz="3200"/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5988" y="3124200"/>
            <a:ext cx="73152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 sz="2400"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  <p:pic>
        <p:nvPicPr>
          <p:cNvPr id="18444" name="Picture 12" descr="ppt_bage_logo_dev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5 - Krav på uppsatsens utformning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2904866"/>
      </p:ext>
    </p:extLst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819900" y="1006475"/>
            <a:ext cx="1790700" cy="48609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447800" y="1006475"/>
            <a:ext cx="5219700" cy="48609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5 - Krav på uppsatsens utformning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0238275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5 - Krav på uppsatsens utformning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8098837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5 - Krav på uppsatsens utformning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6258840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447800" y="1752600"/>
            <a:ext cx="2514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14800" y="1752600"/>
            <a:ext cx="2514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5 - Krav på uppsatsens utformning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8079600"/>
      </p:ext>
    </p:extLst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5 - Krav på uppsatsens utformning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7301487"/>
      </p:ext>
    </p:extLst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5 - Krav på uppsatsens utformning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808331"/>
      </p:ext>
    </p:extLst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5 - Krav på uppsatsens utformning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8152106"/>
      </p:ext>
    </p:extLst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5 - Krav på uppsatsens utformning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2412113"/>
      </p:ext>
    </p:extLst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 bilden till platshållaren eller klicka på ikonen för att lägga till den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5 - Krav på uppsatsens utformning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6683636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1006475"/>
            <a:ext cx="716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752600"/>
            <a:ext cx="5181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4008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900">
                <a:latin typeface="+mn-lt"/>
              </a:defRPr>
            </a:lvl1pPr>
          </a:lstStyle>
          <a:p>
            <a:endParaRPr lang="sv-SE" dirty="0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900">
                <a:latin typeface="+mn-lt"/>
              </a:defRPr>
            </a:lvl1pPr>
          </a:lstStyle>
          <a:p>
            <a:r>
              <a:rPr lang="sv-SE" smtClean="0"/>
              <a:t>Seminarieboken, Kapitel 5 - Krav på uppsatsens utformning</a:t>
            </a:r>
            <a:endParaRPr lang="sv-SE" dirty="0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33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900">
                <a:latin typeface="+mn-lt"/>
              </a:defRPr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50" name="Picture 26" descr="ppt_bage_logo_devi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plit orient="vert"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20000"/>
        <a:buFont typeface="Wingdings" charset="0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23900" indent="-1905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200150" indent="-28575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3pPr>
      <a:lvl4pPr marL="1809750" indent="-28575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</a:defRPr>
      </a:lvl4pPr>
      <a:lvl5pPr marL="2762250" indent="-3810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3219450" indent="-3810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3676650" indent="-3810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4133850" indent="-3810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4591050" indent="-3810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ctrTitle"/>
          </p:nvPr>
        </p:nvSpPr>
        <p:spPr>
          <a:xfrm>
            <a:off x="915988" y="2095499"/>
            <a:ext cx="7316788" cy="685801"/>
          </a:xfrm>
        </p:spPr>
        <p:txBody>
          <a:bodyPr>
            <a:normAutofit/>
          </a:bodyPr>
          <a:lstStyle/>
          <a:p>
            <a:r>
              <a:rPr lang="sv-SE" sz="4200" dirty="0" smtClean="0">
                <a:cs typeface="Frutiger LT Std 45 Light"/>
              </a:rPr>
              <a:t>Seminarieboken</a:t>
            </a:r>
            <a:endParaRPr lang="sv-SE" sz="4200" dirty="0">
              <a:cs typeface="Frutiger LT Std 45 Light"/>
            </a:endParaRPr>
          </a:p>
        </p:txBody>
      </p:sp>
      <p:sp>
        <p:nvSpPr>
          <p:cNvPr id="9" name="Platshållare för innehåll 8"/>
          <p:cNvSpPr>
            <a:spLocks noGrp="1"/>
          </p:cNvSpPr>
          <p:nvPr>
            <p:ph type="subTitle" idx="1"/>
          </p:nvPr>
        </p:nvSpPr>
        <p:spPr>
          <a:xfrm>
            <a:off x="915988" y="2781300"/>
            <a:ext cx="7315200" cy="3383972"/>
          </a:xfrm>
        </p:spPr>
        <p:txBody>
          <a:bodyPr vert="horz" anchor="t">
            <a:normAutofit/>
          </a:bodyPr>
          <a:lstStyle/>
          <a:p>
            <a:pPr algn="ctr">
              <a:buFontTx/>
              <a:buChar char="-"/>
            </a:pPr>
            <a:r>
              <a:rPr lang="sv-SE" sz="1600" dirty="0" smtClean="0">
                <a:cs typeface="Frutiger LT Std 45 Light"/>
              </a:rPr>
              <a:t>att skriva, presentera och opponera</a:t>
            </a:r>
          </a:p>
          <a:p>
            <a:pPr algn="ctr">
              <a:buNone/>
            </a:pPr>
            <a:endParaRPr lang="sv-SE" dirty="0" smtClean="0"/>
          </a:p>
          <a:p>
            <a:r>
              <a:rPr lang="sv-SE" sz="2600" dirty="0" smtClean="0"/>
              <a:t>Kapitel 5 – Krav på uppsatsens utformning</a:t>
            </a:r>
          </a:p>
          <a:p>
            <a:pPr algn="ctr">
              <a:buNone/>
            </a:pPr>
            <a:endParaRPr lang="sv-SE" dirty="0" smtClean="0"/>
          </a:p>
          <a:p>
            <a:pPr algn="ctr">
              <a:buNone/>
            </a:pPr>
            <a:endParaRPr lang="sv-SE" dirty="0" smtClean="0"/>
          </a:p>
          <a:p>
            <a:pPr algn="r">
              <a:buNone/>
            </a:pPr>
            <a:endParaRPr lang="sv-SE" sz="1200" dirty="0" smtClean="0">
              <a:cs typeface="Frutiger LT Std 45 Light"/>
            </a:endParaRPr>
          </a:p>
          <a:p>
            <a:pPr algn="r">
              <a:buNone/>
            </a:pPr>
            <a:endParaRPr lang="sv-SE" sz="1200" dirty="0" smtClean="0">
              <a:cs typeface="Frutiger LT Std 45 Light"/>
            </a:endParaRPr>
          </a:p>
          <a:p>
            <a:pPr algn="r">
              <a:buNone/>
            </a:pPr>
            <a:endParaRPr lang="sv-SE" sz="1200" dirty="0" smtClean="0">
              <a:cs typeface="Frutiger LT Std 45 Light"/>
            </a:endParaRPr>
          </a:p>
          <a:p>
            <a:pPr algn="r"/>
            <a:r>
              <a:rPr lang="sv-SE" sz="1200" dirty="0" smtClean="0">
                <a:cs typeface="Frutiger LT Std 45 Light"/>
              </a:rPr>
              <a:t>MARIA BJÖRKLUND</a:t>
            </a:r>
          </a:p>
          <a:p>
            <a:pPr algn="r"/>
            <a:r>
              <a:rPr lang="sv-SE" sz="1200" dirty="0" smtClean="0">
                <a:cs typeface="Frutiger LT Std 45 Light"/>
              </a:rPr>
              <a:t>ULF PAULSSON</a:t>
            </a:r>
            <a:endParaRPr lang="sv-SE" sz="1200" dirty="0">
              <a:cs typeface="Frutiger LT Std 45 Light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 smtClean="0"/>
              <a:t>Krav på uppsatsens utformning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800" y="1731840"/>
            <a:ext cx="6132096" cy="4114800"/>
          </a:xfrm>
        </p:spPr>
        <p:txBody>
          <a:bodyPr/>
          <a:lstStyle/>
          <a:p>
            <a:r>
              <a:rPr lang="sv-SE" dirty="0" smtClean="0"/>
              <a:t>Varför är utformningen viktig?</a:t>
            </a:r>
            <a:endParaRPr lang="sv-SE" sz="2000" dirty="0" smtClean="0"/>
          </a:p>
          <a:p>
            <a:r>
              <a:rPr lang="sv-SE" dirty="0" smtClean="0"/>
              <a:t>Layout</a:t>
            </a:r>
          </a:p>
          <a:p>
            <a:r>
              <a:rPr lang="sv-SE" dirty="0" smtClean="0"/>
              <a:t>Språk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3308684" cy="229937"/>
          </a:xfrm>
        </p:spPr>
        <p:txBody>
          <a:bodyPr/>
          <a:lstStyle/>
          <a:p>
            <a:r>
              <a:rPr lang="sv-SE" dirty="0" smtClean="0"/>
              <a:t>Seminarieboken, Kapitel 5 - Krav på uppsatsens utformning</a:t>
            </a:r>
            <a:endParaRPr lang="sv-SE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Varför är utformningen viktig?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dirty="0" smtClean="0"/>
              <a:t>Underlätta genomläsningen</a:t>
            </a:r>
          </a:p>
          <a:p>
            <a:r>
              <a:rPr lang="sv-SE" sz="2400" dirty="0" smtClean="0"/>
              <a:t>Lyfta fram budskap</a:t>
            </a:r>
          </a:p>
          <a:p>
            <a:r>
              <a:rPr lang="sv-SE" sz="2400" dirty="0" smtClean="0"/>
              <a:t>Öka trovärdighet </a:t>
            </a:r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5 - Krav på uppsatsens utformning</a:t>
            </a:r>
            <a:endParaRPr lang="sv-SE"/>
          </a:p>
        </p:txBody>
      </p:sp>
    </p:spTree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Layout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800" y="1752600"/>
            <a:ext cx="7162800" cy="4114800"/>
          </a:xfrm>
        </p:spPr>
        <p:txBody>
          <a:bodyPr/>
          <a:lstStyle/>
          <a:p>
            <a:r>
              <a:rPr lang="sv-SE" dirty="0" smtClean="0"/>
              <a:t>Typsnitt</a:t>
            </a:r>
            <a:br>
              <a:rPr lang="sv-SE" dirty="0" smtClean="0"/>
            </a:br>
            <a:r>
              <a:rPr lang="sv-SE" i="1" dirty="0" smtClean="0"/>
              <a:t>Löpande text (brödtext), rubriker</a:t>
            </a:r>
          </a:p>
          <a:p>
            <a:r>
              <a:rPr lang="sv-SE" dirty="0" smtClean="0"/>
              <a:t>Rubriker</a:t>
            </a:r>
            <a:br>
              <a:rPr lang="sv-SE" dirty="0" smtClean="0"/>
            </a:br>
            <a:r>
              <a:rPr lang="sv-SE" i="1" dirty="0" smtClean="0"/>
              <a:t>Spegla innehållet, ha olika dignitet, var konsekvent </a:t>
            </a:r>
          </a:p>
          <a:p>
            <a:r>
              <a:rPr lang="sv-SE" dirty="0" smtClean="0"/>
              <a:t>Radavstånd och olika textstilar</a:t>
            </a:r>
          </a:p>
          <a:p>
            <a:r>
              <a:rPr lang="sv-SE" dirty="0" smtClean="0"/>
              <a:t>Uppräkning</a:t>
            </a:r>
          </a:p>
          <a:p>
            <a:r>
              <a:rPr lang="sv-SE" dirty="0" smtClean="0"/>
              <a:t>Figurer och tabeller</a:t>
            </a:r>
          </a:p>
          <a:p>
            <a:r>
              <a:rPr lang="sv-SE" dirty="0" smtClean="0"/>
              <a:t>Hänvisning i löpande text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3255818" cy="237836"/>
          </a:xfrm>
        </p:spPr>
        <p:txBody>
          <a:bodyPr/>
          <a:lstStyle/>
          <a:p>
            <a:r>
              <a:rPr lang="sv-SE" dirty="0" smtClean="0"/>
              <a:t>Seminarieboken, Kapitel 5 - Krav på uppsatsens utformning</a:t>
            </a:r>
            <a:endParaRPr lang="sv-SE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Figurer och tabeller</a:t>
            </a:r>
            <a:br>
              <a:rPr lang="sv-SE" dirty="0" smtClean="0">
                <a:solidFill>
                  <a:schemeClr val="tx1"/>
                </a:solidFill>
              </a:rPr>
            </a:b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Överskådliga, begripliga</a:t>
            </a:r>
          </a:p>
          <a:p>
            <a:r>
              <a:rPr lang="sv-SE" dirty="0" smtClean="0"/>
              <a:t>Anknytning till brödtexten</a:t>
            </a:r>
          </a:p>
          <a:p>
            <a:r>
              <a:rPr lang="sv-SE" dirty="0"/>
              <a:t>Refererade till i texten</a:t>
            </a:r>
          </a:p>
          <a:p>
            <a:r>
              <a:rPr lang="sv-SE" dirty="0" smtClean="0"/>
              <a:t>Figurtext</a:t>
            </a:r>
          </a:p>
          <a:p>
            <a:r>
              <a:rPr lang="sv-SE" dirty="0" smtClean="0"/>
              <a:t>Tydliga</a:t>
            </a:r>
          </a:p>
          <a:p>
            <a:r>
              <a:rPr lang="sv-SE" dirty="0" smtClean="0"/>
              <a:t>Numrerade</a:t>
            </a:r>
          </a:p>
          <a:p>
            <a:r>
              <a:rPr lang="sv-SE" dirty="0" smtClean="0"/>
              <a:t>Enhetliga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3267364" cy="214745"/>
          </a:xfrm>
        </p:spPr>
        <p:txBody>
          <a:bodyPr/>
          <a:lstStyle/>
          <a:p>
            <a:r>
              <a:rPr lang="sv-SE" dirty="0" smtClean="0"/>
              <a:t>Seminarieboken, Kapitel 5 - Krav på uppsatsens utformning</a:t>
            </a:r>
            <a:endParaRPr lang="sv-SE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Hänvisning i löpande text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798" y="1752600"/>
            <a:ext cx="6160657" cy="4114800"/>
          </a:xfrm>
        </p:spPr>
        <p:txBody>
          <a:bodyPr/>
          <a:lstStyle/>
          <a:p>
            <a:r>
              <a:rPr lang="sv-SE" dirty="0" smtClean="0"/>
              <a:t>För att styrka argumentationen</a:t>
            </a:r>
          </a:p>
          <a:p>
            <a:r>
              <a:rPr lang="sv-SE" dirty="0" smtClean="0"/>
              <a:t>För att relatera studien till tidigare kunskap</a:t>
            </a:r>
          </a:p>
          <a:p>
            <a:r>
              <a:rPr lang="sv-SE" dirty="0" smtClean="0"/>
              <a:t>Harvardsystemet eller Oxfordsystemet </a:t>
            </a:r>
            <a:br>
              <a:rPr lang="sv-SE" dirty="0" smtClean="0"/>
            </a:br>
            <a:r>
              <a:rPr lang="sv-SE" dirty="0" smtClean="0"/>
              <a:t>vanligast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3175000" cy="272473"/>
          </a:xfrm>
        </p:spPr>
        <p:txBody>
          <a:bodyPr/>
          <a:lstStyle/>
          <a:p>
            <a:r>
              <a:rPr lang="sv-SE" dirty="0" smtClean="0"/>
              <a:t>Seminarieboken, Kapitel 5 - Krav på uppsatsens utformning</a:t>
            </a:r>
            <a:endParaRPr lang="sv-SE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Hänvisning i löpande text – Fotnoter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799" y="1752600"/>
            <a:ext cx="7162801" cy="4114800"/>
          </a:xfrm>
        </p:spPr>
        <p:txBody>
          <a:bodyPr/>
          <a:lstStyle/>
          <a:p>
            <a:r>
              <a:rPr lang="sv-SE" dirty="0" smtClean="0"/>
              <a:t>Sätts nederst på sidan, en eller några få meningar</a:t>
            </a:r>
          </a:p>
          <a:p>
            <a:pPr>
              <a:buNone/>
            </a:pPr>
            <a:endParaRPr lang="sv-SE" b="1" dirty="0" smtClean="0"/>
          </a:p>
          <a:p>
            <a:pPr>
              <a:buNone/>
            </a:pPr>
            <a:r>
              <a:rPr lang="sv-SE" b="1" dirty="0" smtClean="0"/>
              <a:t>Placeringen i brödtext</a:t>
            </a:r>
          </a:p>
          <a:p>
            <a:r>
              <a:rPr lang="sv-SE" dirty="0" smtClean="0"/>
              <a:t>Vid ett ord i en mening, avses oftast det enskilda ordet</a:t>
            </a:r>
          </a:p>
          <a:p>
            <a:r>
              <a:rPr lang="sv-SE" dirty="0" smtClean="0"/>
              <a:t>Sist i en mening </a:t>
            </a:r>
            <a:r>
              <a:rPr lang="sv-SE" i="1" dirty="0" smtClean="0"/>
              <a:t>före</a:t>
            </a:r>
            <a:r>
              <a:rPr lang="sv-SE" dirty="0" smtClean="0"/>
              <a:t> punkten, avses hela meningen</a:t>
            </a:r>
          </a:p>
          <a:p>
            <a:r>
              <a:rPr lang="sv-SE" i="1" dirty="0" smtClean="0"/>
              <a:t>Efter</a:t>
            </a:r>
            <a:r>
              <a:rPr lang="sv-SE" dirty="0" smtClean="0"/>
              <a:t> punkten, då avses </a:t>
            </a:r>
            <a:r>
              <a:rPr lang="sv-SE" dirty="0"/>
              <a:t>även </a:t>
            </a:r>
            <a:r>
              <a:rPr lang="sv-SE" dirty="0" smtClean="0"/>
              <a:t>tidigare meningar i stycket</a:t>
            </a:r>
          </a:p>
          <a:p>
            <a:r>
              <a:rPr lang="sv-SE" dirty="0" smtClean="0"/>
              <a:t>Efter sista punkten i ett stycke, avses hela stycket</a:t>
            </a:r>
          </a:p>
          <a:p>
            <a:r>
              <a:rPr lang="sv-SE" dirty="0" smtClean="0"/>
              <a:t>I rubriken, avses all text fram till nästa rubrik på samma rubriknivå</a:t>
            </a:r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80999" y="6400800"/>
            <a:ext cx="3232727" cy="249382"/>
          </a:xfrm>
        </p:spPr>
        <p:txBody>
          <a:bodyPr/>
          <a:lstStyle/>
          <a:p>
            <a:r>
              <a:rPr lang="sv-SE" dirty="0" smtClean="0"/>
              <a:t>Seminarieboken, Kapitel 5 - Krav på uppsatsens utformning</a:t>
            </a:r>
            <a:endParaRPr lang="sv-SE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Språk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800" y="1752600"/>
            <a:ext cx="5618018" cy="4114800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Definitioner</a:t>
            </a:r>
          </a:p>
          <a:p>
            <a:pPr marL="0" indent="0">
              <a:buNone/>
            </a:pPr>
            <a:r>
              <a:rPr lang="sv-SE" sz="2000" i="1" dirty="0" smtClean="0"/>
              <a:t>Definiera centrala begrepp i studien</a:t>
            </a:r>
          </a:p>
          <a:p>
            <a:r>
              <a:rPr lang="sv-SE" dirty="0" smtClean="0"/>
              <a:t>Skrivregler</a:t>
            </a:r>
          </a:p>
          <a:p>
            <a:pPr marL="0" indent="0">
              <a:buNone/>
            </a:pPr>
            <a:r>
              <a:rPr lang="sv-SE" i="1" dirty="0" smtClean="0"/>
              <a:t>Konsekvent användning av kommatecken, sifferuppgifter, förkortningar och </a:t>
            </a:r>
            <a:r>
              <a:rPr lang="sv-SE" sz="2000" i="1" dirty="0" smtClean="0"/>
              <a:t>citat</a:t>
            </a:r>
          </a:p>
          <a:p>
            <a:pPr marL="0" indent="0">
              <a:buNone/>
            </a:pPr>
            <a:r>
              <a:rPr lang="sv-SE" sz="2000" i="1" dirty="0"/>
              <a:t>C</a:t>
            </a:r>
            <a:r>
              <a:rPr lang="sv-SE" sz="2000" i="1" dirty="0" smtClean="0"/>
              <a:t>itat återges ordagrant, källan anges och citattecken sätts ut </a:t>
            </a:r>
          </a:p>
          <a:p>
            <a:r>
              <a:rPr lang="sv-SE" dirty="0" smtClean="0"/>
              <a:t>Lättlästhet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5 - Krav på uppsatsens utformning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mall_studentlitteratur_09-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990000"/>
      </a:accent2>
      <a:accent3>
        <a:srgbClr val="FFFFFF"/>
      </a:accent3>
      <a:accent4>
        <a:srgbClr val="000000"/>
      </a:accent4>
      <a:accent5>
        <a:srgbClr val="DCDCDC"/>
      </a:accent5>
      <a:accent6>
        <a:srgbClr val="8A0000"/>
      </a:accent6>
      <a:hlink>
        <a:srgbClr val="F8F8F8"/>
      </a:hlink>
      <a:folHlink>
        <a:srgbClr val="000000"/>
      </a:folHlink>
    </a:clrScheme>
    <a:fontScheme name="ppmall_studentlitteratur_09-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990000"/>
          </a:buClr>
          <a:buSzPct val="120000"/>
          <a:buFont typeface="Wingdings" charset="0"/>
          <a:buChar char="§"/>
          <a:tabLst/>
          <a:defRPr kumimoji="0" lang="sv-S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Stone San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990000"/>
          </a:buClr>
          <a:buSzPct val="120000"/>
          <a:buFont typeface="Wingdings" charset="0"/>
          <a:buChar char="§"/>
          <a:tabLst/>
          <a:defRPr kumimoji="0" lang="sv-S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Stone Sans" charset="0"/>
            <a:ea typeface="ＭＳ Ｐゴシック" charset="0"/>
          </a:defRPr>
        </a:defPPr>
      </a:lstStyle>
    </a:lnDef>
  </a:objectDefaults>
  <a:extraClrSchemeLst>
    <a:extraClrScheme>
      <a:clrScheme name="ppmall_studentlitteratur_09-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mall_studentlitteratur_09-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mall_studentlitteratur_09-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mall_studentlitteratur_09-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mall_studentlitteratur_09-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mall_studentlitteratur_09-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mall_studentlitteratur_09-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Skrivmall presentation.potx</Template>
  <TotalTime>1530</TotalTime>
  <Words>245</Words>
  <Application>Microsoft Office PowerPoint</Application>
  <PresentationFormat>Bildspel på skärmen (4:3)</PresentationFormat>
  <Paragraphs>62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ppmall_studentlitteratur_09-1</vt:lpstr>
      <vt:lpstr>Seminarieboken</vt:lpstr>
      <vt:lpstr>Krav på uppsatsens utformning</vt:lpstr>
      <vt:lpstr>Varför är utformningen viktig? </vt:lpstr>
      <vt:lpstr>Layout</vt:lpstr>
      <vt:lpstr>Figurer och tabeller </vt:lpstr>
      <vt:lpstr>Hänvisning i löpande text </vt:lpstr>
      <vt:lpstr>Hänvisning i löpande text – Fotnoter</vt:lpstr>
      <vt:lpstr>Språk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Seminarieboken</dc:title>
  <dc:creator>Jörgen Lundahl</dc:creator>
  <cp:lastModifiedBy>Ulf</cp:lastModifiedBy>
  <cp:revision>63</cp:revision>
  <dcterms:created xsi:type="dcterms:W3CDTF">2012-12-27T11:14:35Z</dcterms:created>
  <dcterms:modified xsi:type="dcterms:W3CDTF">2013-01-09T12:45:33Z</dcterms:modified>
</cp:coreProperties>
</file>