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72884" autoAdjust="0"/>
  </p:normalViewPr>
  <p:slideViewPr>
    <p:cSldViewPr snapToGrid="0" snapToObjects="1">
      <p:cViewPr>
        <p:scale>
          <a:sx n="90" d="100"/>
          <a:sy n="90" d="100"/>
        </p:scale>
        <p:origin x="-17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153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E360E-0E3C-7A4E-99BF-E3AE0023AA19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238F-22B0-EE48-92EE-C2F054F66A4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49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C556F-2AA8-2F4C-9327-D7CBC6BDFCE1}" type="datetimeFigureOut">
              <a:rPr lang="sv-SE" smtClean="0"/>
              <a:pPr/>
              <a:t>2013-01-09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5B542-420F-BC4E-A8F0-9A3FE0A71D9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70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316788" cy="6858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124200"/>
            <a:ext cx="73152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18444" name="Picture 12" descr="ppt_bage_logo_dev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90486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19900" y="1006475"/>
            <a:ext cx="1790700" cy="48609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447800" y="1006475"/>
            <a:ext cx="5219700" cy="48609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238275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98837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25884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251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807960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3014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0833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15210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41211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Seminarieboken, Kapitel 4 - Metodmedvetenhet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68363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006475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7526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r>
              <a:rPr lang="sv-SE" smtClean="0"/>
              <a:t>Seminarieboken, Kapitel 4 - Metodmedvetenhet</a:t>
            </a:r>
            <a:endParaRPr lang="sv-SE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900">
                <a:latin typeface="+mn-lt"/>
              </a:defRPr>
            </a:lvl1pPr>
          </a:lstStyle>
          <a:p>
            <a:fld id="{B91BD4B7-8B89-2C40-A40C-A3ECE8558FD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50" name="Picture 26" descr="ppt_bage_logo_devi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20000"/>
        <a:buFont typeface="Wingdings" charset="0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1905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3pPr>
      <a:lvl4pPr marL="18097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27622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32194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36766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41338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4591050" indent="-3810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d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d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5988" y="2095499"/>
            <a:ext cx="7316788" cy="685801"/>
          </a:xfrm>
        </p:spPr>
        <p:txBody>
          <a:bodyPr>
            <a:normAutofit/>
          </a:bodyPr>
          <a:lstStyle/>
          <a:p>
            <a:r>
              <a:rPr lang="sv-SE" sz="4200" dirty="0" smtClean="0">
                <a:cs typeface="Frutiger LT Std 45 Light"/>
              </a:rPr>
              <a:t>Seminarieboken</a:t>
            </a:r>
            <a:endParaRPr lang="sv-SE" sz="4200" dirty="0">
              <a:cs typeface="Frutiger LT Std 45 Light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type="subTitle" idx="1"/>
          </p:nvPr>
        </p:nvSpPr>
        <p:spPr>
          <a:xfrm>
            <a:off x="915988" y="2781300"/>
            <a:ext cx="7315200" cy="3383972"/>
          </a:xfrm>
        </p:spPr>
        <p:txBody>
          <a:bodyPr vert="horz" anchor="t">
            <a:normAutofit/>
          </a:bodyPr>
          <a:lstStyle/>
          <a:p>
            <a:pPr algn="ctr">
              <a:buFontTx/>
              <a:buChar char="-"/>
            </a:pPr>
            <a:r>
              <a:rPr lang="sv-SE" sz="1600" dirty="0" smtClean="0">
                <a:cs typeface="Frutiger LT Std 45 Light"/>
              </a:rPr>
              <a:t>att skriva, presentera och opponera</a:t>
            </a:r>
          </a:p>
          <a:p>
            <a:pPr algn="ctr">
              <a:buNone/>
            </a:pPr>
            <a:endParaRPr lang="sv-SE" dirty="0" smtClean="0"/>
          </a:p>
          <a:p>
            <a:r>
              <a:rPr lang="sv-SE" sz="2600" dirty="0" smtClean="0"/>
              <a:t>Kapitel 4 – Metodmedvetenhet</a:t>
            </a:r>
          </a:p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endParaRPr lang="sv-SE" dirty="0" smtClean="0"/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>
              <a:buNone/>
            </a:pPr>
            <a:endParaRPr lang="sv-SE" sz="1200" dirty="0" smtClean="0">
              <a:cs typeface="Frutiger LT Std 45 Light"/>
            </a:endParaRPr>
          </a:p>
          <a:p>
            <a:pPr algn="r"/>
            <a:r>
              <a:rPr lang="sv-SE" sz="1200" dirty="0" smtClean="0">
                <a:cs typeface="Frutiger LT Std 45 Light"/>
              </a:rPr>
              <a:t>MARIA BJÖRKLUND</a:t>
            </a:r>
          </a:p>
          <a:p>
            <a:pPr algn="r"/>
            <a:r>
              <a:rPr lang="sv-SE" sz="1200" dirty="0" smtClean="0">
                <a:cs typeface="Frutiger LT Std 45 Light"/>
              </a:rPr>
              <a:t>ULF PAULSSON</a:t>
            </a:r>
            <a:endParaRPr lang="sv-SE" sz="1200" dirty="0">
              <a:cs typeface="Frutiger LT Std 45 Ligh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571012" cy="457200"/>
          </a:xfrm>
        </p:spPr>
        <p:txBody>
          <a:bodyPr/>
          <a:lstStyle/>
          <a:p>
            <a:r>
              <a:rPr lang="sv-SE" dirty="0" smtClean="0"/>
              <a:t>Induktion, deduktion och abduktion</a:t>
            </a:r>
            <a:endParaRPr lang="sv-SE" dirty="0"/>
          </a:p>
        </p:txBody>
      </p:sp>
      <p:pic>
        <p:nvPicPr>
          <p:cNvPr id="8" name="Platshållare för innehåll 7" descr="8093_figur_4_3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3875" b="-13875"/>
              <a:stretch>
                <a:fillRect/>
              </a:stretch>
            </p:blipFill>
          </mc:Choice>
          <mc:Fallback>
            <p:blipFill>
              <a:blip r:embed="rId3"/>
              <a:srcRect t="-13875" b="-13875"/>
              <a:stretch>
                <a:fillRect/>
              </a:stretch>
            </p:blipFill>
          </mc:Fallback>
        </mc:AlternateContent>
        <p:spPr>
          <a:xfrm>
            <a:off x="1447800" y="1317812"/>
            <a:ext cx="6400800" cy="5082988"/>
          </a:xfrm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316499" cy="4572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Kvalitativa och kvantitativa studier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6316499" cy="4114800"/>
          </a:xfrm>
        </p:spPr>
        <p:txBody>
          <a:bodyPr/>
          <a:lstStyle/>
          <a:p>
            <a:r>
              <a:rPr lang="sv-SE" dirty="0" smtClean="0"/>
              <a:t>Kvantitativa studier </a:t>
            </a:r>
          </a:p>
          <a:p>
            <a:pPr marL="0" indent="0">
              <a:buNone/>
            </a:pPr>
            <a:r>
              <a:rPr lang="sv-SE" i="1" dirty="0" smtClean="0"/>
              <a:t>omfattar information som kan mätas eller värderas numeriskt</a:t>
            </a:r>
          </a:p>
          <a:p>
            <a:pPr marL="0" indent="0">
              <a:buNone/>
            </a:pPr>
            <a:r>
              <a:rPr lang="sv-SE" i="1" dirty="0"/>
              <a:t>a</a:t>
            </a:r>
            <a:r>
              <a:rPr lang="sv-SE" i="1" dirty="0" smtClean="0"/>
              <a:t>llt låter sig dock inte mätas/värderas kvantitativt</a:t>
            </a:r>
          </a:p>
          <a:p>
            <a:r>
              <a:rPr lang="sv-SE" dirty="0" smtClean="0"/>
              <a:t>Kvalitativa </a:t>
            </a:r>
            <a:r>
              <a:rPr lang="sv-SE" dirty="0"/>
              <a:t>– skapa djupare </a:t>
            </a:r>
            <a:r>
              <a:rPr lang="sv-SE" dirty="0" smtClean="0"/>
              <a:t>förståels</a:t>
            </a:r>
          </a:p>
          <a:p>
            <a:pPr marL="0" indent="0">
              <a:buNone/>
            </a:pPr>
            <a:r>
              <a:rPr lang="sv-SE" i="1" dirty="0" smtClean="0"/>
              <a:t>möjligheterna </a:t>
            </a:r>
            <a:r>
              <a:rPr lang="sv-SE" i="1" dirty="0"/>
              <a:t>till generalisering </a:t>
            </a:r>
            <a:r>
              <a:rPr lang="sv-SE" i="1" dirty="0" smtClean="0"/>
              <a:t>dock lägre än vid kvantitativa studier</a:t>
            </a:r>
            <a:endParaRPr lang="sv-SE" i="1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934200" cy="878472"/>
          </a:xfrm>
        </p:spPr>
        <p:txBody>
          <a:bodyPr/>
          <a:lstStyle/>
          <a:p>
            <a:r>
              <a:rPr lang="sv-SE" dirty="0" smtClean="0"/>
              <a:t>Vetenskapligt förhållningssätt – en grund för val av undersökningsdesign</a:t>
            </a:r>
            <a:endParaRPr lang="sv-SE" dirty="0"/>
          </a:p>
        </p:txBody>
      </p:sp>
      <p:pic>
        <p:nvPicPr>
          <p:cNvPr id="7" name="Platshållare för innehåll 6" descr="8093_figur_4_4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32662" r="-32662"/>
              <a:stretch>
                <a:fillRect/>
              </a:stretch>
            </p:blipFill>
          </mc:Choice>
          <mc:Fallback>
            <p:blipFill>
              <a:blip r:embed="rId3"/>
              <a:srcRect l="-32662" r="-32662"/>
              <a:stretch>
                <a:fillRect/>
              </a:stretch>
            </p:blipFill>
          </mc:Fallback>
        </mc:AlternateContent>
        <p:spPr>
          <a:xfrm>
            <a:off x="1447800" y="2313371"/>
            <a:ext cx="6346308" cy="3264688"/>
          </a:xfrm>
        </p:spPr>
      </p:pic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799" y="1006474"/>
            <a:ext cx="7026729" cy="958683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Vetenskapligt förhållningssätt – en grund för val av undersökningsdesign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2153653"/>
            <a:ext cx="6920832" cy="3674979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Världssyn – ontologi</a:t>
            </a:r>
          </a:p>
          <a:p>
            <a:pPr marL="0">
              <a:buNone/>
            </a:pPr>
            <a:r>
              <a:rPr lang="sv-SE" dirty="0" smtClean="0"/>
              <a:t>Social verklighet existerar…</a:t>
            </a:r>
          </a:p>
          <a:p>
            <a:pPr marL="342000"/>
            <a:r>
              <a:rPr lang="sv-SE" i="1" dirty="0" smtClean="0"/>
              <a:t>Nominalisten: </a:t>
            </a:r>
            <a:r>
              <a:rPr lang="sv-SE" dirty="0" smtClean="0"/>
              <a:t>endast som namn, koncept och etiketter. Verkligheten – en subjektiv konstruktion</a:t>
            </a:r>
          </a:p>
          <a:p>
            <a:pPr marL="342000"/>
            <a:r>
              <a:rPr lang="sv-SE" i="1" dirty="0" smtClean="0"/>
              <a:t>Realisten: </a:t>
            </a:r>
            <a:r>
              <a:rPr lang="sv-SE" dirty="0" smtClean="0"/>
              <a:t>oberoende av observatören och dennes tolkning av den.</a:t>
            </a:r>
            <a:endParaRPr lang="sv-SE" b="1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799" y="1006474"/>
            <a:ext cx="7083879" cy="891841"/>
          </a:xfrm>
        </p:spPr>
        <p:txBody>
          <a:bodyPr/>
          <a:lstStyle/>
          <a:p>
            <a:r>
              <a:rPr lang="sv-SE" dirty="0" smtClean="0"/>
              <a:t>Vetenskapligt förhållningssätt – en grund för val av undersökningsdesign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2167019"/>
            <a:ext cx="6920833" cy="3661611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Kunskapssyn epistemologi</a:t>
            </a:r>
          </a:p>
          <a:p>
            <a:r>
              <a:rPr lang="sv-SE" i="1" dirty="0" smtClean="0"/>
              <a:t>Positivisten </a:t>
            </a:r>
            <a:r>
              <a:rPr lang="sv-SE" dirty="0" smtClean="0"/>
              <a:t>– kunskapstillväxt, en kumulativ process.</a:t>
            </a:r>
          </a:p>
          <a:p>
            <a:pPr>
              <a:buNone/>
            </a:pPr>
            <a:r>
              <a:rPr lang="sv-SE" dirty="0" smtClean="0"/>
              <a:t>	Undersökaren, en extern observatör.</a:t>
            </a:r>
          </a:p>
          <a:p>
            <a:r>
              <a:rPr lang="sv-SE" i="1" dirty="0" smtClean="0"/>
              <a:t>Icke-positivisten </a:t>
            </a:r>
            <a:r>
              <a:rPr lang="sv-SE" dirty="0" smtClean="0"/>
              <a:t>– observatören kan inte särskiljas från det undersökta fenomenet.</a:t>
            </a:r>
            <a:br>
              <a:rPr lang="sv-SE" dirty="0" smtClean="0"/>
            </a:br>
            <a:r>
              <a:rPr lang="sv-SE" dirty="0" smtClean="0"/>
              <a:t>Kunskap fås genom att man skapar förståelse.</a:t>
            </a:r>
            <a:endParaRPr lang="sv-SE" i="1" dirty="0" smtClean="0"/>
          </a:p>
          <a:p>
            <a:pPr>
              <a:buNone/>
            </a:pPr>
            <a:endParaRPr lang="sv-SE" b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617643" cy="886980"/>
          </a:xfrm>
        </p:spPr>
        <p:txBody>
          <a:bodyPr/>
          <a:lstStyle/>
          <a:p>
            <a:r>
              <a:rPr lang="sv-SE" dirty="0" smtClean="0"/>
              <a:t>Metoder för insamling och analys av information och 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2214907"/>
            <a:ext cx="6879509" cy="4114800"/>
          </a:xfrm>
        </p:spPr>
        <p:txBody>
          <a:bodyPr/>
          <a:lstStyle/>
          <a:p>
            <a:r>
              <a:rPr lang="sv-SE" dirty="0" smtClean="0"/>
              <a:t>Utformning av en beskrivningsmodell</a:t>
            </a:r>
          </a:p>
          <a:p>
            <a:r>
              <a:rPr lang="sv-SE" dirty="0" smtClean="0"/>
              <a:t>Olika datainsamlingsmetoder</a:t>
            </a:r>
          </a:p>
          <a:p>
            <a:r>
              <a:rPr lang="sv-SE" dirty="0" smtClean="0"/>
              <a:t>Styrkor och svagheter hos datainsamlingsmetoderna</a:t>
            </a:r>
          </a:p>
          <a:p>
            <a:r>
              <a:rPr lang="sv-SE" dirty="0" smtClean="0"/>
              <a:t>Olika databearbetningsmetoder</a:t>
            </a:r>
            <a:br>
              <a:rPr lang="sv-SE" dirty="0" smtClean="0"/>
            </a:br>
            <a:endParaRPr lang="sv-SE" sz="2000" dirty="0" smtClean="0"/>
          </a:p>
          <a:p>
            <a:endParaRPr lang="sv-SE" sz="2000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08521" y="1006475"/>
            <a:ext cx="7162800" cy="457200"/>
          </a:xfrm>
        </p:spPr>
        <p:txBody>
          <a:bodyPr/>
          <a:lstStyle/>
          <a:p>
            <a:r>
              <a:rPr lang="sv-SE" dirty="0" smtClean="0"/>
              <a:t>Olika datainsamlingsmetoder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293896" y="1752600"/>
            <a:ext cx="4465489" cy="3655236"/>
          </a:xfrm>
        </p:spPr>
        <p:txBody>
          <a:bodyPr/>
          <a:lstStyle/>
          <a:p>
            <a:r>
              <a:rPr lang="sv-SE" sz="2200" dirty="0" smtClean="0"/>
              <a:t>Litteraturstudier</a:t>
            </a:r>
          </a:p>
          <a:p>
            <a:r>
              <a:rPr lang="sv-SE" sz="2200" dirty="0" smtClean="0"/>
              <a:t>Presentationer vid föreläsningar, konferenser och liknande</a:t>
            </a:r>
            <a:endParaRPr lang="sv-SE" sz="2200" i="1" dirty="0" smtClean="0"/>
          </a:p>
          <a:p>
            <a:r>
              <a:rPr lang="sv-SE" sz="2200" dirty="0" smtClean="0"/>
              <a:t>Intervjuer</a:t>
            </a:r>
          </a:p>
          <a:p>
            <a:r>
              <a:rPr lang="sv-SE" sz="2200" dirty="0" smtClean="0"/>
              <a:t>Enkäter</a:t>
            </a:r>
          </a:p>
          <a:p>
            <a:r>
              <a:rPr lang="sv-SE" sz="2200" dirty="0" smtClean="0"/>
              <a:t>Observationer</a:t>
            </a:r>
          </a:p>
          <a:p>
            <a:r>
              <a:rPr lang="sv-SE" sz="2200" dirty="0" smtClean="0"/>
              <a:t>Experiment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1408521" y="1752600"/>
            <a:ext cx="2514600" cy="4114800"/>
          </a:xfrm>
        </p:spPr>
        <p:txBody>
          <a:bodyPr/>
          <a:lstStyle/>
          <a:p>
            <a:pPr marL="0" indent="-457200">
              <a:buNone/>
            </a:pPr>
            <a:r>
              <a:rPr lang="sv-SE" sz="2000" i="1" dirty="0" smtClean="0"/>
              <a:t>Primärdata </a:t>
            </a:r>
            <a:r>
              <a:rPr lang="sv-SE" sz="2000" dirty="0" smtClean="0"/>
              <a:t>– samlats in i syfte att användas i den aktuella studien</a:t>
            </a:r>
          </a:p>
          <a:p>
            <a:pPr marL="0" indent="-457200">
              <a:buNone/>
            </a:pPr>
            <a:r>
              <a:rPr lang="sv-SE" sz="2000" i="1" dirty="0" smtClean="0"/>
              <a:t>Sekundärdata</a:t>
            </a:r>
            <a:r>
              <a:rPr lang="sv-SE" sz="2000" dirty="0" smtClean="0"/>
              <a:t> – tagits fram i ett annat syfte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28649" y="1006475"/>
            <a:ext cx="4876241" cy="931442"/>
          </a:xfrm>
        </p:spPr>
        <p:txBody>
          <a:bodyPr/>
          <a:lstStyle/>
          <a:p>
            <a:r>
              <a:rPr lang="sv-SE" dirty="0" smtClean="0"/>
              <a:t>Styrkor och svagheter hos datainsamlingsmetoderna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  <p:grpSp>
        <p:nvGrpSpPr>
          <p:cNvPr id="7" name="Grupp 6"/>
          <p:cNvGrpSpPr/>
          <p:nvPr/>
        </p:nvGrpSpPr>
        <p:grpSpPr>
          <a:xfrm>
            <a:off x="2259084" y="2306827"/>
            <a:ext cx="4876241" cy="2369880"/>
            <a:chOff x="1" y="-161460"/>
            <a:chExt cx="3613725" cy="1029939"/>
          </a:xfrm>
        </p:grpSpPr>
        <p:sp>
          <p:nvSpPr>
            <p:cNvPr id="8" name="Rektangel med rundade hörn 7"/>
            <p:cNvSpPr/>
            <p:nvPr/>
          </p:nvSpPr>
          <p:spPr>
            <a:xfrm>
              <a:off x="1" y="150534"/>
              <a:ext cx="3274111" cy="4495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ktangel 8"/>
            <p:cNvSpPr/>
            <p:nvPr/>
          </p:nvSpPr>
          <p:spPr>
            <a:xfrm>
              <a:off x="28743" y="-161460"/>
              <a:ext cx="3584983" cy="1029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6000" tIns="46800" rIns="216000" bIns="46800" numCol="1" spcCol="1270" anchor="ctr" anchorCtr="0">
              <a:normAutofit/>
            </a:bodyPr>
            <a:lstStyle/>
            <a:p>
              <a:pPr lvl="0" algn="l" defTabSz="1244600" rtl="0"/>
              <a:r>
                <a:rPr lang="sv-SE" sz="2200" i="1" dirty="0" smtClean="0"/>
                <a:t>Det finns metoder som är bättre eller sämre i en given situation</a:t>
              </a:r>
              <a:endParaRPr lang="sv-SE" sz="2200" kern="1200" dirty="0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databearbetningsmetoder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Analysmodeller</a:t>
            </a:r>
          </a:p>
          <a:p>
            <a:r>
              <a:rPr lang="sv-SE" dirty="0" smtClean="0"/>
              <a:t>Statistisk bearbetning</a:t>
            </a:r>
          </a:p>
          <a:p>
            <a:r>
              <a:rPr lang="sv-SE" dirty="0" smtClean="0"/>
              <a:t>Modellering och simulering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Undersökningsdesign</a:t>
            </a:r>
            <a:endParaRPr lang="sv-SE" dirty="0"/>
          </a:p>
        </p:txBody>
      </p:sp>
      <p:pic>
        <p:nvPicPr>
          <p:cNvPr id="5" name="Platshållare för innehåll 4" descr="8093_figur_4_6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63654" b="-63654"/>
              <a:stretch>
                <a:fillRect/>
              </a:stretch>
            </p:blipFill>
          </mc:Choice>
          <mc:Fallback>
            <p:blipFill>
              <a:blip r:embed="rId3"/>
              <a:srcRect t="-63654" b="-63654"/>
              <a:stretch>
                <a:fillRect/>
              </a:stretch>
            </p:blipFill>
          </mc:Fallback>
        </mc:AlternateContent>
        <p:spPr>
          <a:xfrm>
            <a:off x="1447800" y="667474"/>
            <a:ext cx="6787856" cy="5390356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Metodmedvetenhet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7162800" cy="4114800"/>
          </a:xfrm>
        </p:spPr>
        <p:txBody>
          <a:bodyPr/>
          <a:lstStyle/>
          <a:p>
            <a:r>
              <a:rPr lang="sv-SE" dirty="0" smtClean="0"/>
              <a:t>Vad är metodmedvetenhet?</a:t>
            </a:r>
          </a:p>
          <a:p>
            <a:r>
              <a:rPr lang="sv-SE" dirty="0" smtClean="0"/>
              <a:t>Tre nivåer där metodmedvetenhet ska visas</a:t>
            </a:r>
          </a:p>
          <a:p>
            <a:r>
              <a:rPr lang="sv-SE" dirty="0" smtClean="0"/>
              <a:t>Några vanliga vetenskapliga synsätt och begrepp</a:t>
            </a:r>
          </a:p>
          <a:p>
            <a:r>
              <a:rPr lang="sv-SE" dirty="0" smtClean="0"/>
              <a:t>Vetenskapligt förhållningssätt – en grund för val av undersökningsdesign</a:t>
            </a:r>
          </a:p>
          <a:p>
            <a:r>
              <a:rPr lang="sv-SE" dirty="0" smtClean="0"/>
              <a:t>Metoder för insamling och analys av information och data</a:t>
            </a:r>
          </a:p>
          <a:p>
            <a:r>
              <a:rPr lang="sv-SE" dirty="0" smtClean="0"/>
              <a:t>Undersökningsdesign</a:t>
            </a:r>
          </a:p>
          <a:p>
            <a:r>
              <a:rPr lang="sv-SE" dirty="0" smtClean="0"/>
              <a:t>Praktiskt tillvägagångssätt</a:t>
            </a:r>
          </a:p>
          <a:p>
            <a:r>
              <a:rPr lang="sv-SE" dirty="0" smtClean="0"/>
              <a:t>Vad ska det egentligen stå i metodkapitlet?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2895600" cy="180109"/>
          </a:xfrm>
        </p:spPr>
        <p:txBody>
          <a:bodyPr/>
          <a:lstStyle/>
          <a:p>
            <a:r>
              <a:rPr lang="sv-SE" dirty="0" smtClean="0"/>
              <a:t>Seminarieboken, Kapitel 4 - Metodmedvetenhet</a:t>
            </a:r>
            <a:endParaRPr lang="sv-SE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11958" y="1006475"/>
            <a:ext cx="4292949" cy="520246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Undersökningsdesign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311958" y="1779334"/>
            <a:ext cx="5452341" cy="4335579"/>
          </a:xfrm>
        </p:spPr>
        <p:txBody>
          <a:bodyPr/>
          <a:lstStyle/>
          <a:p>
            <a:r>
              <a:rPr lang="sv-SE" sz="2200" dirty="0" smtClean="0"/>
              <a:t>Olika metoder i olika faser</a:t>
            </a:r>
          </a:p>
          <a:p>
            <a:r>
              <a:rPr lang="sv-SE" sz="2200" dirty="0" smtClean="0"/>
              <a:t>Att använda olika perspektiv</a:t>
            </a:r>
          </a:p>
          <a:p>
            <a:pPr marL="0">
              <a:buNone/>
            </a:pPr>
            <a:endParaRPr lang="sv-SE" sz="1600" dirty="0" smtClean="0"/>
          </a:p>
          <a:p>
            <a:pPr marL="0">
              <a:buNone/>
            </a:pPr>
            <a:r>
              <a:rPr lang="sv-SE" sz="1600" dirty="0" smtClean="0"/>
              <a:t>Triangulering genom användning av två olika metoder för att undersöka ett visst studieobjekt.</a:t>
            </a:r>
          </a:p>
          <a:p>
            <a:endParaRPr lang="sv-SE" dirty="0"/>
          </a:p>
        </p:txBody>
      </p:sp>
      <p:pic>
        <p:nvPicPr>
          <p:cNvPr id="6" name="Platshållare för innehåll 5" descr="8093_figur_4_7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5867" r="-5867"/>
              <a:stretch>
                <a:fillRect/>
              </a:stretch>
            </p:blipFill>
          </mc:Choice>
          <mc:Fallback>
            <p:blipFill>
              <a:blip r:embed="rId3"/>
              <a:srcRect l="-5867" r="-5867"/>
              <a:stretch>
                <a:fillRect/>
              </a:stretch>
            </p:blipFill>
          </mc:Fallback>
        </mc:AlternateContent>
        <p:spPr>
          <a:xfrm>
            <a:off x="2311958" y="3574670"/>
            <a:ext cx="4656634" cy="2592619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Undersökningsdesign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447799" y="1752600"/>
            <a:ext cx="5797885" cy="4114800"/>
          </a:xfrm>
        </p:spPr>
        <p:txBody>
          <a:bodyPr/>
          <a:lstStyle/>
          <a:p>
            <a:r>
              <a:rPr lang="sv-SE" i="1" dirty="0" smtClean="0"/>
              <a:t>Datatriangulering: </a:t>
            </a:r>
            <a:r>
              <a:rPr lang="sv-SE" dirty="0" smtClean="0"/>
              <a:t>Olika datakällor används</a:t>
            </a:r>
          </a:p>
          <a:p>
            <a:r>
              <a:rPr lang="sv-SE" i="1" dirty="0" smtClean="0"/>
              <a:t>Teoretisk triangulering: </a:t>
            </a:r>
            <a:r>
              <a:rPr lang="sv-SE" dirty="0" smtClean="0"/>
              <a:t>Olika teorier på samma uppsättning data</a:t>
            </a:r>
          </a:p>
          <a:p>
            <a:r>
              <a:rPr lang="sv-SE" i="1" dirty="0" smtClean="0"/>
              <a:t>Utvärderartriangulering: </a:t>
            </a:r>
            <a:r>
              <a:rPr lang="sv-SE" dirty="0" smtClean="0"/>
              <a:t>Olika utvärderare av materialet</a:t>
            </a:r>
            <a:endParaRPr lang="sv-SE" i="1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tillvägagångssätt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9" y="1752600"/>
            <a:ext cx="7001043" cy="4114800"/>
          </a:xfrm>
        </p:spPr>
        <p:txBody>
          <a:bodyPr/>
          <a:lstStyle/>
          <a:p>
            <a:pPr marL="0">
              <a:buNone/>
            </a:pPr>
            <a:r>
              <a:rPr lang="sv-SE" dirty="0" smtClean="0"/>
              <a:t>Aspekter som påverkar</a:t>
            </a:r>
          </a:p>
          <a:p>
            <a:pPr marL="0">
              <a:buNone/>
            </a:pPr>
            <a:r>
              <a:rPr lang="sv-SE" i="1" dirty="0" smtClean="0"/>
              <a:t>Vid intervju:</a:t>
            </a:r>
          </a:p>
          <a:p>
            <a:pPr marL="360000"/>
            <a:r>
              <a:rPr lang="sv-SE" dirty="0" smtClean="0"/>
              <a:t>Vem ska intervjuas och hur ska intervjuerna genomföras?</a:t>
            </a:r>
          </a:p>
          <a:p>
            <a:pPr marL="360000"/>
            <a:r>
              <a:rPr lang="sv-SE" dirty="0" smtClean="0"/>
              <a:t>Hur kritisk ställer man sig till källan?</a:t>
            </a:r>
          </a:p>
          <a:p>
            <a:pPr marL="360000"/>
            <a:r>
              <a:rPr lang="sv-SE" dirty="0" smtClean="0"/>
              <a:t>Hur blir svaren trovärdiga och representativa?</a:t>
            </a:r>
          </a:p>
          <a:p>
            <a:pPr marL="360000"/>
            <a:r>
              <a:rPr lang="sv-SE" dirty="0" smtClean="0"/>
              <a:t>Är respondenten i beroendeställning?</a:t>
            </a:r>
          </a:p>
          <a:p>
            <a:pPr marL="360000"/>
            <a:r>
              <a:rPr lang="sv-SE" dirty="0" smtClean="0"/>
              <a:t>Annorlunda resultat med andra respondenter eller annan form av intervju?</a:t>
            </a:r>
          </a:p>
          <a:p>
            <a:pPr marL="360000"/>
            <a:endParaRPr lang="sv-SE" dirty="0" smtClean="0"/>
          </a:p>
          <a:p>
            <a:pPr marL="360000"/>
            <a:endParaRPr lang="sv-SE" i="1" dirty="0" smtClean="0"/>
          </a:p>
          <a:p>
            <a:pPr marL="0"/>
            <a:endParaRPr lang="sv-SE" i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tillvägagångssätt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1752600"/>
            <a:ext cx="7001042" cy="4114800"/>
          </a:xfrm>
        </p:spPr>
        <p:txBody>
          <a:bodyPr/>
          <a:lstStyle/>
          <a:p>
            <a:pPr marL="0">
              <a:buNone/>
            </a:pPr>
            <a:r>
              <a:rPr lang="sv-SE" dirty="0" smtClean="0"/>
              <a:t>Aspekter som påverkar</a:t>
            </a:r>
          </a:p>
          <a:p>
            <a:pPr marL="0">
              <a:buNone/>
            </a:pPr>
            <a:r>
              <a:rPr lang="sv-SE" i="1" dirty="0" smtClean="0"/>
              <a:t>Vid litteraturstudie:</a:t>
            </a:r>
          </a:p>
          <a:p>
            <a:pPr marL="0"/>
            <a:r>
              <a:rPr lang="sv-SE" dirty="0" smtClean="0"/>
              <a:t>Är informationen aktuell?</a:t>
            </a:r>
          </a:p>
          <a:p>
            <a:pPr marL="0"/>
            <a:r>
              <a:rPr lang="sv-SE" dirty="0" smtClean="0"/>
              <a:t>Från hur många oberoende källor tas informationen?</a:t>
            </a:r>
          </a:p>
          <a:p>
            <a:pPr marL="0"/>
            <a:r>
              <a:rPr lang="sv-SE" dirty="0" smtClean="0"/>
              <a:t>Är informationen tagen från sin ursprungskälla?</a:t>
            </a:r>
          </a:p>
          <a:p>
            <a:pPr marL="0"/>
            <a:r>
              <a:rPr lang="sv-SE" dirty="0" smtClean="0"/>
              <a:t>Är informationen (medvetet eller omedvetet) vinklad?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Vad ska det egentligen stå i metodkapitlet?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447800" y="2113547"/>
            <a:ext cx="6345990" cy="1870242"/>
          </a:xfrm>
        </p:spPr>
        <p:txBody>
          <a:bodyPr/>
          <a:lstStyle/>
          <a:p>
            <a:r>
              <a:rPr lang="sv-SE" sz="2200" dirty="0" smtClean="0"/>
              <a:t>Välj och motivera valda undersökningsmetoder</a:t>
            </a:r>
          </a:p>
          <a:p>
            <a:r>
              <a:rPr lang="sv-SE" sz="2200" dirty="0" smtClean="0"/>
              <a:t>Beskriv det praktiska tillvägagångssättet</a:t>
            </a:r>
          </a:p>
          <a:p>
            <a:r>
              <a:rPr lang="sv-SE" sz="2200" dirty="0" smtClean="0"/>
              <a:t>Reflektera över metodvalet</a:t>
            </a:r>
          </a:p>
          <a:p>
            <a:endParaRPr lang="sv-SE" sz="2200" dirty="0" smtClean="0"/>
          </a:p>
          <a:p>
            <a:pPr>
              <a:buNone/>
            </a:pPr>
            <a:r>
              <a:rPr lang="sv-SE" sz="1600" dirty="0" smtClean="0"/>
              <a:t>Exempel på metodvisualisering. </a:t>
            </a:r>
          </a:p>
          <a:p>
            <a:endParaRPr lang="sv-SE" sz="2200" dirty="0"/>
          </a:p>
        </p:txBody>
      </p:sp>
      <p:pic>
        <p:nvPicPr>
          <p:cNvPr id="7" name="Platshållare för innehåll 6" descr="8093_figur_4_8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9067" b="-19067"/>
              <a:stretch>
                <a:fillRect/>
              </a:stretch>
            </p:blipFill>
          </mc:Choice>
          <mc:Fallback>
            <p:blipFill>
              <a:blip r:embed="rId3"/>
              <a:srcRect t="-19067" b="-19067"/>
              <a:stretch>
                <a:fillRect/>
              </a:stretch>
            </p:blipFill>
          </mc:Fallback>
        </mc:AlternateContent>
        <p:spPr>
          <a:xfrm>
            <a:off x="1447800" y="3890122"/>
            <a:ext cx="6345238" cy="2219325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Vad är metodmedvetenhet?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Känna till olika metodalternativ</a:t>
            </a:r>
          </a:p>
          <a:p>
            <a:r>
              <a:rPr lang="sv-SE" dirty="0" smtClean="0"/>
              <a:t>För och nackdelar hos dessa</a:t>
            </a:r>
          </a:p>
          <a:p>
            <a:r>
              <a:rPr lang="sv-SE" dirty="0" smtClean="0"/>
              <a:t>Val av alternativ, motivera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276109" cy="875434"/>
          </a:xfrm>
        </p:spPr>
        <p:txBody>
          <a:bodyPr/>
          <a:lstStyle/>
          <a:p>
            <a:r>
              <a:rPr lang="sv-SE" dirty="0" smtClean="0"/>
              <a:t>Tre nivåer där metodmedvetenhet</a:t>
            </a:r>
            <a:br>
              <a:rPr lang="sv-SE" dirty="0" smtClean="0"/>
            </a:br>
            <a:r>
              <a:rPr lang="sv-SE" dirty="0" smtClean="0"/>
              <a:t>ska visas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5" name="Platshållare för innehåll 4" descr="8093_figur_4_1.ai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5924" b="-5924"/>
              <a:stretch>
                <a:fillRect/>
              </a:stretch>
            </p:blipFill>
          </mc:Choice>
          <mc:Fallback>
            <p:blipFill>
              <a:blip r:embed="rId3"/>
              <a:srcRect t="-5924" b="-5924"/>
              <a:stretch>
                <a:fillRect/>
              </a:stretch>
            </p:blipFill>
          </mc:Fallback>
        </mc:AlternateContent>
        <p:spPr>
          <a:xfrm>
            <a:off x="1447800" y="2179201"/>
            <a:ext cx="3784047" cy="2658340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4"/>
            <a:ext cx="6610927" cy="944707"/>
          </a:xfrm>
        </p:spPr>
        <p:txBody>
          <a:bodyPr/>
          <a:lstStyle/>
          <a:p>
            <a:r>
              <a:rPr lang="sv-SE" dirty="0" smtClean="0"/>
              <a:t>Några vanliga vetenskapliga synsätt och begrepp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2236899"/>
            <a:ext cx="6610928" cy="3627582"/>
          </a:xfrm>
        </p:spPr>
        <p:txBody>
          <a:bodyPr/>
          <a:lstStyle/>
          <a:p>
            <a:r>
              <a:rPr lang="sv-SE" dirty="0" smtClean="0"/>
              <a:t>Explorativa, deskriptiva, explanativa och normativa studier</a:t>
            </a:r>
          </a:p>
          <a:p>
            <a:r>
              <a:rPr lang="sv-SE" dirty="0" smtClean="0"/>
              <a:t>Analytiskt synsätt, systemsynsätt och aktörsynsätt</a:t>
            </a:r>
          </a:p>
          <a:p>
            <a:r>
              <a:rPr lang="sv-SE" dirty="0" smtClean="0"/>
              <a:t>Validitet, reliabilitet och objektivitet</a:t>
            </a:r>
          </a:p>
          <a:p>
            <a:r>
              <a:rPr lang="sv-SE" dirty="0" smtClean="0"/>
              <a:t>Induktion, deduktion och abduktion</a:t>
            </a:r>
          </a:p>
          <a:p>
            <a:r>
              <a:rPr lang="sv-SE" dirty="0" smtClean="0"/>
              <a:t>Kvalitativa och kvantitativa studier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Explorativa, deskriptiva, explanativa och normativa studier</a:t>
            </a:r>
            <a:br>
              <a:rPr lang="sv-SE" dirty="0" smtClean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800" y="2182816"/>
            <a:ext cx="6033656" cy="3408218"/>
          </a:xfrm>
        </p:spPr>
        <p:txBody>
          <a:bodyPr/>
          <a:lstStyle/>
          <a:p>
            <a:r>
              <a:rPr lang="sv-SE" dirty="0" smtClean="0"/>
              <a:t>Explorativa – undersökande </a:t>
            </a:r>
          </a:p>
          <a:p>
            <a:r>
              <a:rPr lang="sv-SE" dirty="0" smtClean="0"/>
              <a:t>Deskriptiva – beskrivande</a:t>
            </a:r>
          </a:p>
          <a:p>
            <a:r>
              <a:rPr lang="sv-SE" dirty="0" smtClean="0"/>
              <a:t>Explanativa - förklarande</a:t>
            </a:r>
          </a:p>
          <a:p>
            <a:r>
              <a:rPr lang="sv-SE" dirty="0" smtClean="0"/>
              <a:t>Normativa – vägledande</a:t>
            </a:r>
          </a:p>
          <a:p>
            <a:pPr marL="0" indent="0">
              <a:buNone/>
            </a:pPr>
            <a:r>
              <a:rPr lang="sv-SE" i="1" dirty="0" smtClean="0"/>
              <a:t>Normativa studier förutsätter att viss kunskap redan finns inom området</a:t>
            </a:r>
            <a:endParaRPr lang="sv-SE" i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1" y="1006474"/>
            <a:ext cx="6899563" cy="933161"/>
          </a:xfrm>
        </p:spPr>
        <p:txBody>
          <a:bodyPr/>
          <a:lstStyle/>
          <a:p>
            <a:r>
              <a:rPr lang="sv-SE" dirty="0" smtClean="0"/>
              <a:t>Analytiskt synsätt, systemsynsätt och aktörsynsätt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47798" y="2087416"/>
            <a:ext cx="6899565" cy="3719945"/>
          </a:xfrm>
        </p:spPr>
        <p:txBody>
          <a:bodyPr/>
          <a:lstStyle/>
          <a:p>
            <a:r>
              <a:rPr lang="sv-SE" dirty="0" smtClean="0"/>
              <a:t>Analytiskt synsätt – försöker förklara sanningen objektivt</a:t>
            </a:r>
            <a:br>
              <a:rPr lang="sv-SE" dirty="0" smtClean="0"/>
            </a:br>
            <a:r>
              <a:rPr lang="sv-SE" dirty="0" smtClean="0"/>
              <a:t>Försöker hitta orsak – verkan - relationer</a:t>
            </a:r>
          </a:p>
          <a:p>
            <a:r>
              <a:rPr lang="sv-SE" dirty="0" smtClean="0"/>
              <a:t>Systemsynsätt – försöker också förklara sanningen objektivt</a:t>
            </a:r>
            <a:br>
              <a:rPr lang="sv-SE" dirty="0" smtClean="0"/>
            </a:br>
            <a:r>
              <a:rPr lang="sv-SE" dirty="0" smtClean="0"/>
              <a:t>Betonar synergieffekten</a:t>
            </a:r>
          </a:p>
          <a:p>
            <a:r>
              <a:rPr lang="sv-SE" dirty="0" smtClean="0"/>
              <a:t>Aktörsynsätt – verkligheten är en social konstruktion</a:t>
            </a:r>
            <a:br>
              <a:rPr lang="sv-SE" dirty="0" smtClean="0"/>
            </a:br>
            <a:r>
              <a:rPr lang="sv-SE" dirty="0" smtClean="0"/>
              <a:t>vilken undersökaren själv är del av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800" y="1006475"/>
            <a:ext cx="6408150" cy="457200"/>
          </a:xfrm>
        </p:spPr>
        <p:txBody>
          <a:bodyPr/>
          <a:lstStyle/>
          <a:p>
            <a:r>
              <a:rPr lang="sv-SE" dirty="0" smtClean="0"/>
              <a:t>Validitet, reliabilitet och objektivitet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799" y="1752600"/>
            <a:ext cx="6408151" cy="3041118"/>
          </a:xfrm>
        </p:spPr>
        <p:txBody>
          <a:bodyPr/>
          <a:lstStyle/>
          <a:p>
            <a:r>
              <a:rPr lang="sv-SE" sz="2200" dirty="0" smtClean="0"/>
              <a:t>Validitet – i vilken utsträckning man verkligen mäter det man vill mäta</a:t>
            </a:r>
          </a:p>
          <a:p>
            <a:r>
              <a:rPr lang="sv-SE" sz="2200" dirty="0" smtClean="0"/>
              <a:t>Reliabilitet – graden av tillförlitlighet i mätinstrumentet</a:t>
            </a:r>
          </a:p>
          <a:p>
            <a:r>
              <a:rPr lang="sv-SE" sz="2200" dirty="0" smtClean="0"/>
              <a:t>Objektivitet – i vilken utsträckning värderingar påverkar studien</a:t>
            </a:r>
          </a:p>
          <a:p>
            <a:pPr>
              <a:buNone/>
            </a:pPr>
            <a:endParaRPr lang="sv-SE" sz="1600" dirty="0" smtClean="0"/>
          </a:p>
          <a:p>
            <a:pPr marL="0">
              <a:buNone/>
            </a:pPr>
            <a:r>
              <a:rPr lang="sv-SE" sz="1600" dirty="0" smtClean="0"/>
              <a:t>Illustration av reliabilitets- och validitetsbegreppet med hjälp av en piltavla.</a:t>
            </a:r>
            <a:endParaRPr lang="sv-SE" sz="1600" dirty="0"/>
          </a:p>
        </p:txBody>
      </p:sp>
      <p:pic>
        <p:nvPicPr>
          <p:cNvPr id="7" name="Platshållare för innehåll 6" descr="8093_figur_4_2.ai"/>
          <p:cNvPicPr>
            <a:picLocks noGrp="1" noChangeAspect="1"/>
          </p:cNvPicPr>
          <p:nvPr>
            <p:ph sz="half" idx="2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0504" b="-10504"/>
              <a:stretch>
                <a:fillRect/>
              </a:stretch>
            </p:blipFill>
          </mc:Choice>
          <mc:Fallback>
            <p:blipFill>
              <a:blip r:embed="rId3"/>
              <a:srcRect t="-10504" b="-10504"/>
              <a:stretch>
                <a:fillRect/>
              </a:stretch>
            </p:blipFill>
          </mc:Fallback>
        </mc:AlternateContent>
        <p:spPr>
          <a:xfrm>
            <a:off x="2377421" y="4688966"/>
            <a:ext cx="5007173" cy="1484664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799" y="1006475"/>
            <a:ext cx="6591457" cy="457200"/>
          </a:xfrm>
        </p:spPr>
        <p:txBody>
          <a:bodyPr/>
          <a:lstStyle/>
          <a:p>
            <a:r>
              <a:rPr lang="sv-SE" dirty="0" smtClean="0"/>
              <a:t>Induktion, deduktion och abduktion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447800" y="1752600"/>
            <a:ext cx="6381965" cy="4114800"/>
          </a:xfrm>
        </p:spPr>
        <p:txBody>
          <a:bodyPr/>
          <a:lstStyle/>
          <a:p>
            <a:r>
              <a:rPr lang="sv-SE" sz="2200" dirty="0" smtClean="0"/>
              <a:t>Induktion – mönster i verkligheten sammanfattas i modeller och teorier</a:t>
            </a:r>
          </a:p>
          <a:p>
            <a:r>
              <a:rPr lang="sv-SE" dirty="0" smtClean="0"/>
              <a:t>Deduktion – utifrån teorierna görs förutsägelser om empirin</a:t>
            </a:r>
          </a:p>
          <a:p>
            <a:r>
              <a:rPr lang="sv-SE" sz="2200" dirty="0" smtClean="0"/>
              <a:t>Abduktion – nivåvandring mellan de olika abstraktionsnivåerna</a:t>
            </a:r>
            <a:endParaRPr lang="sv-SE" sz="22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Seminarieboken, Kapitel 4 - Metodmedvetenhet</a:t>
            </a:r>
            <a:endParaRPr lang="sv-SE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mall_studentlitteratur_09-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99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8A0000"/>
      </a:accent6>
      <a:hlink>
        <a:srgbClr val="F8F8F8"/>
      </a:hlink>
      <a:folHlink>
        <a:srgbClr val="000000"/>
      </a:folHlink>
    </a:clrScheme>
    <a:fontScheme name="ppmall_studentlitteratur_09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0000"/>
          </a:buClr>
          <a:buSzPct val="120000"/>
          <a:buFont typeface="Wingdings" charset="0"/>
          <a:buChar char="§"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Stone Sans" charset="0"/>
            <a:ea typeface="ＭＳ Ｐゴシック" charset="0"/>
          </a:defRPr>
        </a:defPPr>
      </a:lstStyle>
    </a:lnDef>
  </a:objectDefaults>
  <a:extraClrSchemeLst>
    <a:extraClrScheme>
      <a:clrScheme name="ppmall_studentlitteratur_09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mall_studentlitteratur_09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mall_studentlitteratur_09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Skrivmall presentation.potx</Template>
  <TotalTime>1499</TotalTime>
  <Words>716</Words>
  <Application>Microsoft Office PowerPoint</Application>
  <PresentationFormat>Bildspel på skärmen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ppmall_studentlitteratur_09-1</vt:lpstr>
      <vt:lpstr>Seminarieboken</vt:lpstr>
      <vt:lpstr>Metodmedvetenhet</vt:lpstr>
      <vt:lpstr>Vad är metodmedvetenhet? </vt:lpstr>
      <vt:lpstr>Tre nivåer där metodmedvetenhet ska visas </vt:lpstr>
      <vt:lpstr>Några vanliga vetenskapliga synsätt och begrepp </vt:lpstr>
      <vt:lpstr>Explorativa, deskriptiva, explanativa och normativa studier </vt:lpstr>
      <vt:lpstr>Analytiskt synsätt, systemsynsätt och aktörsynsätt </vt:lpstr>
      <vt:lpstr>Validitet, reliabilitet och objektivitet </vt:lpstr>
      <vt:lpstr>Induktion, deduktion och abduktion </vt:lpstr>
      <vt:lpstr>Induktion, deduktion och abduktion</vt:lpstr>
      <vt:lpstr>Kvalitativa och kvantitativa studier </vt:lpstr>
      <vt:lpstr>Vetenskapligt förhållningssätt – en grund för val av undersökningsdesign</vt:lpstr>
      <vt:lpstr>Vetenskapligt förhållningssätt – en grund för val av undersökningsdesign</vt:lpstr>
      <vt:lpstr>Vetenskapligt förhållningssätt – en grund för val av undersökningsdesign</vt:lpstr>
      <vt:lpstr>Metoder för insamling och analys av information och data</vt:lpstr>
      <vt:lpstr>Olika datainsamlingsmetoder  </vt:lpstr>
      <vt:lpstr>Styrkor och svagheter hos datainsamlingsmetoderna </vt:lpstr>
      <vt:lpstr>Olika databearbetningsmetoder</vt:lpstr>
      <vt:lpstr>Undersökningsdesign</vt:lpstr>
      <vt:lpstr>Undersökningsdesign</vt:lpstr>
      <vt:lpstr>Undersökningsdesign</vt:lpstr>
      <vt:lpstr>Praktiskt tillvägagångssätt </vt:lpstr>
      <vt:lpstr>Praktiskt tillvägagångssätt</vt:lpstr>
      <vt:lpstr>Vad ska det egentligen stå i metodkapitlet?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Seminarieboken</dc:title>
  <dc:creator>Jörgen Lundahl</dc:creator>
  <cp:lastModifiedBy>Ulf</cp:lastModifiedBy>
  <cp:revision>63</cp:revision>
  <dcterms:created xsi:type="dcterms:W3CDTF">2012-12-27T10:19:52Z</dcterms:created>
  <dcterms:modified xsi:type="dcterms:W3CDTF">2013-01-09T12:44:12Z</dcterms:modified>
</cp:coreProperties>
</file>