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94" r:id="rId5"/>
    <p:sldId id="260" r:id="rId6"/>
    <p:sldId id="259" r:id="rId7"/>
    <p:sldId id="262" r:id="rId8"/>
    <p:sldId id="264" r:id="rId9"/>
    <p:sldId id="263" r:id="rId10"/>
    <p:sldId id="261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0" r:id="rId35"/>
    <p:sldId id="291" r:id="rId36"/>
    <p:sldId id="292" r:id="rId37"/>
    <p:sldId id="293" r:id="rId38"/>
  </p:sldIdLst>
  <p:sldSz cx="9144000" cy="6858000" type="screen4x3"/>
  <p:notesSz cx="6761163" cy="994251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72884" autoAdjust="0"/>
  </p:normalViewPr>
  <p:slideViewPr>
    <p:cSldViewPr snapToGrid="0" snapToObjects="1">
      <p:cViewPr>
        <p:scale>
          <a:sx n="67" d="100"/>
          <a:sy n="67" d="100"/>
        </p:scale>
        <p:origin x="-850" y="-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261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E360E-0E3C-7A4E-99BF-E3AE0023AA19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C238F-22B0-EE48-92EE-C2F054F66A4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499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C556F-2AA8-2F4C-9327-D7CBC6BDFCE1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5B542-420F-BC4E-A8F0-9A3FE0A71D9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270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316788" cy="685800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5988" y="3124200"/>
            <a:ext cx="73152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 sz="24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18444" name="Picture 12" descr="ppt_bage_logo_dev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3 - Uppsatsens olika delar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904866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19900" y="1006475"/>
            <a:ext cx="1790700" cy="48609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447800" y="1006475"/>
            <a:ext cx="5219700" cy="48609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3 - Uppsatsens olika delar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238275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3 - Uppsatsens olika delar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098837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3 - Uppsatsens olika delar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625884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3 - Uppsatsens olika delar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079600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3 - Uppsatsens olika delar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7301487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3 - Uppsatsens olika delar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08331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3 - Uppsatsens olika delar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152106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3 - Uppsatsens olika delar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412113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3 - Uppsatsens olika delar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683636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006475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5181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40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r>
              <a:rPr lang="sv-SE" smtClean="0"/>
              <a:t>Seminarieboken, Kapitel 3 - Uppsatsens olika delar</a:t>
            </a:r>
            <a:endParaRPr lang="sv-SE" dirty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50" name="Picture 26" descr="ppt_bage_logo_devi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20000"/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1905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2001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3pPr>
      <a:lvl4pPr marL="1809750" indent="-28575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4pPr>
      <a:lvl5pPr marL="27622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32194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36766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41338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45910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d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d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d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d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d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5988" y="2095499"/>
            <a:ext cx="7316788" cy="685801"/>
          </a:xfrm>
        </p:spPr>
        <p:txBody>
          <a:bodyPr>
            <a:normAutofit/>
          </a:bodyPr>
          <a:lstStyle/>
          <a:p>
            <a:r>
              <a:rPr lang="sv-SE" sz="4200" dirty="0" smtClean="0">
                <a:cs typeface="Frutiger LT Std 45 Light"/>
              </a:rPr>
              <a:t>Seminarieboken</a:t>
            </a:r>
            <a:endParaRPr lang="sv-SE" sz="4200" dirty="0">
              <a:cs typeface="Frutiger LT Std 45 Light"/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type="subTitle" idx="1"/>
          </p:nvPr>
        </p:nvSpPr>
        <p:spPr>
          <a:xfrm>
            <a:off x="915988" y="2781300"/>
            <a:ext cx="7315200" cy="3383972"/>
          </a:xfrm>
        </p:spPr>
        <p:txBody>
          <a:bodyPr vert="horz" anchor="t">
            <a:normAutofit/>
          </a:bodyPr>
          <a:lstStyle/>
          <a:p>
            <a:pPr algn="ctr">
              <a:buFontTx/>
              <a:buChar char="-"/>
            </a:pPr>
            <a:r>
              <a:rPr lang="sv-SE" sz="1600" dirty="0" smtClean="0">
                <a:cs typeface="Frutiger LT Std 45 Light"/>
              </a:rPr>
              <a:t>att skriva, presentera och opponera</a:t>
            </a:r>
          </a:p>
          <a:p>
            <a:pPr algn="ctr">
              <a:buNone/>
            </a:pPr>
            <a:endParaRPr lang="sv-SE" dirty="0" smtClean="0"/>
          </a:p>
          <a:p>
            <a:r>
              <a:rPr lang="sv-SE" sz="2600" dirty="0" smtClean="0"/>
              <a:t>Kapitel 3 – Uppsatsens olika delar</a:t>
            </a:r>
          </a:p>
          <a:p>
            <a:pPr algn="ctr">
              <a:buNone/>
            </a:pPr>
            <a:endParaRPr lang="sv-SE" dirty="0" smtClean="0"/>
          </a:p>
          <a:p>
            <a:pPr algn="ctr">
              <a:buNone/>
            </a:pPr>
            <a:endParaRPr lang="sv-SE" dirty="0" smtClean="0"/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/>
            <a:r>
              <a:rPr lang="sv-SE" sz="1200" dirty="0" smtClean="0">
                <a:cs typeface="Frutiger LT Std 45 Light"/>
              </a:rPr>
              <a:t>MARIA BJÖRKLUND</a:t>
            </a:r>
          </a:p>
          <a:p>
            <a:pPr algn="r"/>
            <a:r>
              <a:rPr lang="sv-SE" sz="1200" dirty="0" smtClean="0">
                <a:cs typeface="Frutiger LT Std 45 Light"/>
              </a:rPr>
              <a:t>ULF PAULSSON</a:t>
            </a:r>
            <a:endParaRPr lang="sv-SE" sz="1200" dirty="0">
              <a:cs typeface="Frutiger LT Std 45 Ligh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01450" y="1006475"/>
            <a:ext cx="7696200" cy="102310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Inledande formalia – Innehållsförteckning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01450" y="2093044"/>
            <a:ext cx="5181600" cy="2817218"/>
          </a:xfrm>
        </p:spPr>
        <p:txBody>
          <a:bodyPr/>
          <a:lstStyle/>
          <a:p>
            <a:r>
              <a:rPr lang="sv-SE" dirty="0" smtClean="0"/>
              <a:t>Överblick av innehållet</a:t>
            </a:r>
          </a:p>
          <a:p>
            <a:r>
              <a:rPr lang="sv-SE" dirty="0" smtClean="0"/>
              <a:t>Underlätta för läsaren att hitta</a:t>
            </a:r>
          </a:p>
          <a:p>
            <a:r>
              <a:rPr lang="sv-SE" dirty="0" smtClean="0"/>
              <a:t>Informativa helst korta rubriker</a:t>
            </a:r>
          </a:p>
          <a:p>
            <a:r>
              <a:rPr lang="sv-SE" dirty="0" smtClean="0"/>
              <a:t>Begränsat antal rubriknivåer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Inledningskapitel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1752600"/>
            <a:ext cx="5989168" cy="4114800"/>
          </a:xfrm>
        </p:spPr>
        <p:txBody>
          <a:bodyPr/>
          <a:lstStyle/>
          <a:p>
            <a:r>
              <a:rPr lang="sv-SE" dirty="0" smtClean="0"/>
              <a:t>Övergripande struktur, två olika modeller</a:t>
            </a:r>
          </a:p>
          <a:p>
            <a:r>
              <a:rPr lang="sv-SE" dirty="0" smtClean="0"/>
              <a:t>Upplägg efter innehåll eller kunskapsbidrag?</a:t>
            </a:r>
          </a:p>
          <a:p>
            <a:r>
              <a:rPr lang="sv-SE" dirty="0" smtClean="0"/>
              <a:t>Bakgrund</a:t>
            </a:r>
          </a:p>
          <a:p>
            <a:r>
              <a:rPr lang="sv-SE" dirty="0" smtClean="0"/>
              <a:t>Problematisering</a:t>
            </a:r>
          </a:p>
          <a:p>
            <a:r>
              <a:rPr lang="sv-SE" dirty="0" smtClean="0"/>
              <a:t>Syfte</a:t>
            </a:r>
          </a:p>
          <a:p>
            <a:r>
              <a:rPr lang="sv-SE" dirty="0" smtClean="0"/>
              <a:t>Avgränsningar och fokus samt ramar</a:t>
            </a:r>
          </a:p>
          <a:p>
            <a:r>
              <a:rPr lang="sv-SE" dirty="0" smtClean="0"/>
              <a:t>Övrigt</a:t>
            </a:r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0340" y="666144"/>
            <a:ext cx="7909932" cy="1162050"/>
          </a:xfrm>
        </p:spPr>
        <p:txBody>
          <a:bodyPr/>
          <a:lstStyle/>
          <a:p>
            <a:r>
              <a:rPr lang="sv-SE" sz="3000" dirty="0" smtClean="0"/>
              <a:t>Inledningskapitel – Övergripande struktur, två olika modeller</a:t>
            </a:r>
            <a:endParaRPr lang="sv-SE" sz="3000" dirty="0"/>
          </a:p>
        </p:txBody>
      </p:sp>
      <p:pic>
        <p:nvPicPr>
          <p:cNvPr id="10" name="Platshållare för innehåll 9" descr="8093_figur_3_3.ai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57206" b="-57206"/>
              <a:stretch>
                <a:fillRect/>
              </a:stretch>
            </p:blipFill>
          </mc:Choice>
          <mc:Fallback>
            <p:blipFill>
              <a:blip r:embed="rId3"/>
              <a:srcRect t="-57206" b="-57206"/>
              <a:stretch>
                <a:fillRect/>
              </a:stretch>
            </p:blipFill>
          </mc:Fallback>
        </mc:AlternateContent>
        <p:spPr>
          <a:xfrm>
            <a:off x="2302385" y="712492"/>
            <a:ext cx="6117055" cy="7004219"/>
          </a:xfrm>
        </p:spPr>
      </p:pic>
      <p:sp>
        <p:nvSpPr>
          <p:cNvPr id="8" name="Platshållare för text 7"/>
          <p:cNvSpPr>
            <a:spLocks noGrp="1"/>
          </p:cNvSpPr>
          <p:nvPr>
            <p:ph type="body" sz="half" idx="2"/>
          </p:nvPr>
        </p:nvSpPr>
        <p:spPr>
          <a:xfrm>
            <a:off x="830340" y="4656230"/>
            <a:ext cx="2391866" cy="869452"/>
          </a:xfrm>
        </p:spPr>
        <p:txBody>
          <a:bodyPr/>
          <a:lstStyle/>
          <a:p>
            <a:r>
              <a:rPr lang="sv-SE" sz="1600" dirty="0" smtClean="0"/>
              <a:t>Modell </a:t>
            </a:r>
            <a:r>
              <a:rPr lang="sv-SE" sz="1600" i="1" dirty="0" smtClean="0"/>
              <a:t>ett</a:t>
            </a:r>
            <a:r>
              <a:rPr lang="sv-SE" sz="1600" dirty="0" smtClean="0"/>
              <a:t> - en successiv insnävningen av ämnet ”</a:t>
            </a:r>
            <a:r>
              <a:rPr lang="sv-SE" sz="1600" smtClean="0"/>
              <a:t>trattmodellen”.</a:t>
            </a:r>
            <a:endParaRPr lang="sv-SE" sz="16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8842" y="652776"/>
            <a:ext cx="8229600" cy="1162050"/>
          </a:xfrm>
        </p:spPr>
        <p:txBody>
          <a:bodyPr/>
          <a:lstStyle/>
          <a:p>
            <a:r>
              <a:rPr lang="sv-SE" sz="3000" dirty="0" smtClean="0"/>
              <a:t>Inledningskapitel – Övergripande struktur, två olika modeller</a:t>
            </a:r>
            <a:endParaRPr lang="sv-SE" sz="3000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half" idx="2"/>
          </p:nvPr>
        </p:nvSpPr>
        <p:spPr>
          <a:xfrm>
            <a:off x="828842" y="4656230"/>
            <a:ext cx="2636671" cy="1306086"/>
          </a:xfrm>
        </p:spPr>
        <p:txBody>
          <a:bodyPr/>
          <a:lstStyle/>
          <a:p>
            <a:r>
              <a:rPr lang="sv-SE" sz="1600" dirty="0" smtClean="0"/>
              <a:t>Modell </a:t>
            </a:r>
            <a:r>
              <a:rPr lang="sv-SE" sz="1600" i="1" dirty="0" smtClean="0"/>
              <a:t>två</a:t>
            </a:r>
            <a:r>
              <a:rPr lang="sv-SE" sz="1600" dirty="0" smtClean="0"/>
              <a:t> - ämnet breddas först och snävas sedan in genom användning av en ”dubbeltratt”.</a:t>
            </a:r>
            <a:endParaRPr lang="sv-SE" sz="16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  <p:pic>
        <p:nvPicPr>
          <p:cNvPr id="6" name="Bildobjekt 5" descr="8093_figur_3_4.ai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637525" y="1855519"/>
            <a:ext cx="4276594" cy="4545281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>
          <a:xfrm>
            <a:off x="1447800" y="1017905"/>
            <a:ext cx="7162800" cy="983818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Inledningskapitel – Uppläggning efter innehåll eller kunskapsbidrag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1" name="Platshållare för innehåll 10"/>
          <p:cNvSpPr>
            <a:spLocks noGrp="1"/>
          </p:cNvSpPr>
          <p:nvPr>
            <p:ph idx="1"/>
          </p:nvPr>
        </p:nvSpPr>
        <p:spPr>
          <a:xfrm>
            <a:off x="1447800" y="2183038"/>
            <a:ext cx="5897514" cy="3406449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Olika traditioner</a:t>
            </a:r>
          </a:p>
          <a:p>
            <a:r>
              <a:rPr lang="sv-SE" dirty="0" smtClean="0"/>
              <a:t>Uppläggning efter innehåll:</a:t>
            </a:r>
            <a:br>
              <a:rPr lang="sv-SE" dirty="0" smtClean="0"/>
            </a:br>
            <a:r>
              <a:rPr lang="sv-SE" sz="2000" i="1" dirty="0" smtClean="0"/>
              <a:t>syftet</a:t>
            </a:r>
            <a:r>
              <a:rPr lang="sv-SE" sz="2000" i="1" dirty="0"/>
              <a:t> </a:t>
            </a:r>
            <a:r>
              <a:rPr lang="sv-SE" sz="2000" i="1" dirty="0" smtClean="0"/>
              <a:t>stämmer överens med titeln, det faktiska innehållet i uppsatsen och med resultatet</a:t>
            </a:r>
          </a:p>
          <a:p>
            <a:r>
              <a:rPr lang="sv-SE" dirty="0" smtClean="0"/>
              <a:t>Uppläggning efter kunskapsbidrag</a:t>
            </a:r>
            <a:br>
              <a:rPr lang="sv-SE" dirty="0" smtClean="0"/>
            </a:br>
            <a:r>
              <a:rPr lang="sv-SE" sz="2000" i="1" dirty="0" smtClean="0"/>
              <a:t>syftet</a:t>
            </a:r>
            <a:r>
              <a:rPr lang="sv-SE" sz="2000" i="1" dirty="0"/>
              <a:t> </a:t>
            </a:r>
            <a:r>
              <a:rPr lang="sv-SE" sz="2000" i="1" dirty="0" smtClean="0"/>
              <a:t>anger det generella kunskapsområde som man med uppsatsens resultat hoppas kunna ge bidrag till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81000" y="6412230"/>
            <a:ext cx="2895600" cy="457200"/>
          </a:xfrm>
        </p:spPr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Inledningskapitel - Bakgrund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Studiens ”omvärld” presenteras</a:t>
            </a:r>
          </a:p>
          <a:p>
            <a:r>
              <a:rPr lang="sv-SE" dirty="0" smtClean="0"/>
              <a:t>Insnävning av ämnesområdet</a:t>
            </a:r>
          </a:p>
          <a:p>
            <a:r>
              <a:rPr lang="sv-SE" dirty="0" smtClean="0"/>
              <a:t>Väcka läsarens intresse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Inledningskapitel - Problematisering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1752600"/>
            <a:ext cx="5985043" cy="4114800"/>
          </a:xfrm>
        </p:spPr>
        <p:txBody>
          <a:bodyPr/>
          <a:lstStyle/>
          <a:p>
            <a:r>
              <a:rPr lang="sv-SE" dirty="0" smtClean="0"/>
              <a:t>Frågor ställs av författarna</a:t>
            </a:r>
          </a:p>
          <a:p>
            <a:r>
              <a:rPr lang="sv-SE" dirty="0" smtClean="0"/>
              <a:t>Problem – något som man vill göra något åt</a:t>
            </a:r>
            <a:br>
              <a:rPr lang="sv-SE" dirty="0" smtClean="0"/>
            </a:br>
            <a:r>
              <a:rPr lang="sv-SE" dirty="0" smtClean="0"/>
              <a:t>- </a:t>
            </a:r>
            <a:r>
              <a:rPr lang="sv-SE" i="1" dirty="0" smtClean="0"/>
              <a:t>att utnyttja en möjlighet</a:t>
            </a:r>
            <a:br>
              <a:rPr lang="sv-SE" i="1" dirty="0" smtClean="0"/>
            </a:br>
            <a:r>
              <a:rPr lang="sv-SE" i="1" dirty="0" smtClean="0"/>
              <a:t>- att åtgärda en brist</a:t>
            </a:r>
          </a:p>
          <a:p>
            <a:r>
              <a:rPr lang="sv-SE" dirty="0" smtClean="0"/>
              <a:t>Behov av ökade kunskaper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Inledningskapitel - Syfte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7162800" cy="4114800"/>
          </a:xfrm>
        </p:spPr>
        <p:txBody>
          <a:bodyPr/>
          <a:lstStyle/>
          <a:p>
            <a:r>
              <a:rPr lang="sv-SE" dirty="0" smtClean="0"/>
              <a:t>Motiverade insnävningar/val leder fram till syftet</a:t>
            </a:r>
          </a:p>
          <a:p>
            <a:r>
              <a:rPr lang="sv-SE" dirty="0" smtClean="0"/>
              <a:t>Kan exempelvis vara att beskriva, förklara, förstå eller vägleda</a:t>
            </a:r>
          </a:p>
          <a:p>
            <a:r>
              <a:rPr lang="sv-SE" dirty="0" smtClean="0"/>
              <a:t>Bör vara klart definierat och rakt på sak</a:t>
            </a:r>
          </a:p>
          <a:p>
            <a:r>
              <a:rPr lang="sv-SE" dirty="0" smtClean="0"/>
              <a:t>Kunna bedöma om syftet uppnåtts </a:t>
            </a:r>
          </a:p>
          <a:p>
            <a:r>
              <a:rPr lang="sv-SE" dirty="0" smtClean="0"/>
              <a:t>Ibland lämpligt med två nivåer: </a:t>
            </a:r>
            <a:r>
              <a:rPr lang="sv-SE" i="1" dirty="0" smtClean="0"/>
              <a:t>syfte</a:t>
            </a:r>
            <a:r>
              <a:rPr lang="sv-SE" dirty="0" smtClean="0"/>
              <a:t> och </a:t>
            </a:r>
            <a:r>
              <a:rPr lang="sv-SE" i="1" dirty="0" smtClean="0"/>
              <a:t>mål</a:t>
            </a:r>
            <a:endParaRPr lang="sv-SE" dirty="0" smtClean="0"/>
          </a:p>
          <a:p>
            <a:r>
              <a:rPr lang="sv-SE" dirty="0" smtClean="0"/>
              <a:t>Utmaning – möjlighet att skapa ny akademisk kunskap</a:t>
            </a:r>
          </a:p>
          <a:p>
            <a:r>
              <a:rPr lang="sv-SE" dirty="0" smtClean="0"/>
              <a:t>Realistiskt i förhållande till de tillgängliga resurserna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Inledningskapitel - Syfte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7162800" cy="4114800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Kontrollera att syftet är bra formulerat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Kommer syftet som en naturlig del efter att ha läst bakgrund och problematisering?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Hur tydligt är studiens syfte?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Får man en uppfattning om i vilken form resultatet kommer att vara?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Har syftet rätt ambitionsnivå med avseende på arbetets storlek?</a:t>
            </a:r>
          </a:p>
          <a:p>
            <a:pPr marL="457200" indent="-457200">
              <a:buFont typeface="+mj-lt"/>
              <a:buAutoNum type="arabicPeriod"/>
            </a:pP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34432" y="1006474"/>
            <a:ext cx="7162800" cy="1173901"/>
          </a:xfrm>
        </p:spPr>
        <p:txBody>
          <a:bodyPr/>
          <a:lstStyle/>
          <a:p>
            <a:r>
              <a:rPr lang="sv-SE" dirty="0" smtClean="0"/>
              <a:t>Inledningskapitel – Avgränsningar och fokus samt ramar</a:t>
            </a:r>
            <a:endParaRPr lang="sv-SE" dirty="0"/>
          </a:p>
        </p:txBody>
      </p:sp>
      <p:pic>
        <p:nvPicPr>
          <p:cNvPr id="11" name="Platshållare för innehåll 10" descr="8093_figur_3_5.ai"/>
          <p:cNvPicPr>
            <a:picLocks noGrp="1" noChangeAspect="1"/>
          </p:cNvPicPr>
          <p:nvPr>
            <p:ph sz="half" idx="2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19772" b="-19772"/>
              <a:stretch>
                <a:fillRect/>
              </a:stretch>
            </p:blipFill>
          </mc:Choice>
          <mc:Fallback>
            <p:blipFill>
              <a:blip r:embed="rId3"/>
              <a:srcRect t="-19772" b="-19772"/>
              <a:stretch>
                <a:fillRect/>
              </a:stretch>
            </p:blipFill>
          </mc:Fallback>
        </mc:AlternateContent>
        <p:spPr>
          <a:xfrm>
            <a:off x="2019996" y="1297349"/>
            <a:ext cx="6387500" cy="4705077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  <p:sp>
        <p:nvSpPr>
          <p:cNvPr id="12" name="Platshållare för text 7"/>
          <p:cNvSpPr txBox="1">
            <a:spLocks/>
          </p:cNvSpPr>
          <p:nvPr/>
        </p:nvSpPr>
        <p:spPr bwMode="auto">
          <a:xfrm>
            <a:off x="1434432" y="4656230"/>
            <a:ext cx="2211913" cy="101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20000"/>
            </a:pPr>
            <a:r>
              <a:rPr lang="sv-SE" sz="1600" dirty="0" smtClean="0"/>
              <a:t>Fokus tillsammans med avgränsningar (figuren till vänster) eller som ett alternativ.</a:t>
            </a:r>
            <a:endParaRPr kumimoji="0" lang="sv-SE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2253" y="1006475"/>
            <a:ext cx="4247147" cy="457200"/>
          </a:xfrm>
        </p:spPr>
        <p:txBody>
          <a:bodyPr/>
          <a:lstStyle/>
          <a:p>
            <a:r>
              <a:rPr lang="sv-SE" dirty="0" smtClean="0"/>
              <a:t>Uppsatsens olika delar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382253" y="1752600"/>
            <a:ext cx="5181600" cy="4114800"/>
          </a:xfrm>
        </p:spPr>
        <p:txBody>
          <a:bodyPr/>
          <a:lstStyle/>
          <a:p>
            <a:r>
              <a:rPr lang="sv-SE" dirty="0" smtClean="0"/>
              <a:t>Uppsatsen tre delar</a:t>
            </a:r>
          </a:p>
          <a:p>
            <a:r>
              <a:rPr lang="sv-SE" dirty="0" smtClean="0"/>
              <a:t>Skrivprocessen</a:t>
            </a:r>
          </a:p>
          <a:p>
            <a:r>
              <a:rPr lang="sv-SE" dirty="0" smtClean="0"/>
              <a:t>Inledande formalia</a:t>
            </a:r>
          </a:p>
          <a:p>
            <a:r>
              <a:rPr lang="sv-SE" dirty="0" smtClean="0"/>
              <a:t>Inledningskapitel</a:t>
            </a:r>
          </a:p>
          <a:p>
            <a:r>
              <a:rPr lang="sv-SE" dirty="0" smtClean="0"/>
              <a:t>Metod</a:t>
            </a:r>
          </a:p>
          <a:p>
            <a:r>
              <a:rPr lang="sv-SE" dirty="0" smtClean="0"/>
              <a:t>Teori – referensram</a:t>
            </a:r>
          </a:p>
          <a:p>
            <a:r>
              <a:rPr lang="sv-SE" dirty="0" smtClean="0"/>
              <a:t>Empiri</a:t>
            </a:r>
          </a:p>
          <a:p>
            <a:r>
              <a:rPr lang="sv-SE" dirty="0" smtClean="0"/>
              <a:t>Analys</a:t>
            </a:r>
          </a:p>
          <a:p>
            <a:r>
              <a:rPr lang="sv-SE" dirty="0" smtClean="0"/>
              <a:t>Slutsatser</a:t>
            </a:r>
          </a:p>
          <a:p>
            <a:r>
              <a:rPr lang="sv-SE" dirty="0" smtClean="0"/>
              <a:t>Avslutande formalia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001818" cy="203200"/>
          </a:xfrm>
        </p:spPr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Inledningskapitel - Övrigt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1447800" y="1752600"/>
            <a:ext cx="7162800" cy="4114800"/>
          </a:xfrm>
        </p:spPr>
        <p:txBody>
          <a:bodyPr/>
          <a:lstStyle/>
          <a:p>
            <a:r>
              <a:rPr lang="sv-SE" dirty="0" smtClean="0"/>
              <a:t>Målgrupp/er</a:t>
            </a:r>
          </a:p>
          <a:p>
            <a:pPr marL="0" indent="0">
              <a:buNone/>
            </a:pPr>
            <a:r>
              <a:rPr lang="sv-SE" i="1" dirty="0" smtClean="0"/>
              <a:t>Till vem/vilka riktar sig uppsatsen?</a:t>
            </a:r>
          </a:p>
          <a:p>
            <a:r>
              <a:rPr lang="sv-SE" dirty="0" smtClean="0"/>
              <a:t>Ev. beskrivning av studieobjektet</a:t>
            </a:r>
          </a:p>
          <a:p>
            <a:pPr marL="0" indent="0">
              <a:buNone/>
            </a:pPr>
            <a:r>
              <a:rPr lang="sv-SE" i="1" dirty="0" smtClean="0"/>
              <a:t>Om studieobjektet är en </a:t>
            </a:r>
            <a:r>
              <a:rPr lang="sv-SE" sz="2000" i="1" dirty="0" smtClean="0"/>
              <a:t>speciell verksamhet t.ex. ett visst företag kan detta kort beskrivas här </a:t>
            </a:r>
          </a:p>
          <a:p>
            <a:r>
              <a:rPr lang="sv-SE" dirty="0" smtClean="0"/>
              <a:t>Uppsatsens uppläggning</a:t>
            </a:r>
          </a:p>
          <a:p>
            <a:pPr marL="0" indent="0">
              <a:buNone/>
            </a:pPr>
            <a:r>
              <a:rPr lang="sv-SE" sz="2000" i="1" dirty="0"/>
              <a:t>B</a:t>
            </a:r>
            <a:r>
              <a:rPr lang="sv-SE" sz="2000" i="1" dirty="0" smtClean="0"/>
              <a:t>eskrivs </a:t>
            </a:r>
            <a:r>
              <a:rPr lang="sv-SE" sz="2000" i="1" dirty="0"/>
              <a:t>kortfattat, </a:t>
            </a:r>
            <a:r>
              <a:rPr lang="sv-SE" sz="2000" i="1" dirty="0" smtClean="0"/>
              <a:t>gärna visuliserat md en enkel figur</a:t>
            </a:r>
          </a:p>
          <a:p>
            <a:r>
              <a:rPr lang="sv-SE" dirty="0" smtClean="0"/>
              <a:t>Läsanvisningar</a:t>
            </a:r>
          </a:p>
          <a:p>
            <a:pPr marL="0" indent="0">
              <a:buNone/>
            </a:pPr>
            <a:r>
              <a:rPr lang="sv-SE" i="1" dirty="0" smtClean="0"/>
              <a:t>Speciellt viktigt om det finns flera olika målgrupper</a:t>
            </a:r>
            <a:endParaRPr lang="sv-SE" i="1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937" y="1027859"/>
            <a:ext cx="2414421" cy="1162050"/>
          </a:xfrm>
        </p:spPr>
        <p:txBody>
          <a:bodyPr/>
          <a:lstStyle/>
          <a:p>
            <a:r>
              <a:rPr lang="sv-SE" sz="2800" dirty="0" smtClean="0"/>
              <a:t>Uppsatsens uppläggning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5" name="Platshållare för innehåll 4" descr="8093_figur_3_6.ai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3636" b="-3636"/>
              <a:stretch>
                <a:fillRect/>
              </a:stretch>
            </p:blipFill>
          </mc:Choice>
          <mc:Fallback>
            <p:blipFill>
              <a:blip r:embed="rId3"/>
              <a:srcRect t="-3636" b="-3636"/>
              <a:stretch>
                <a:fillRect/>
              </a:stretch>
            </p:blipFill>
          </mc:Fallback>
        </mc:AlternateContent>
        <p:spPr>
          <a:xfrm>
            <a:off x="2963165" y="715408"/>
            <a:ext cx="5111750" cy="5853113"/>
          </a:xfrm>
        </p:spPr>
      </p:pic>
      <p:sp>
        <p:nvSpPr>
          <p:cNvPr id="14" name="Platshållare för text 13"/>
          <p:cNvSpPr>
            <a:spLocks noGrp="1"/>
          </p:cNvSpPr>
          <p:nvPr>
            <p:ph type="body" sz="half" idx="2"/>
          </p:nvPr>
        </p:nvSpPr>
        <p:spPr>
          <a:xfrm>
            <a:off x="900937" y="4959684"/>
            <a:ext cx="3008313" cy="677110"/>
          </a:xfrm>
        </p:spPr>
        <p:txBody>
          <a:bodyPr/>
          <a:lstStyle/>
          <a:p>
            <a:r>
              <a:rPr lang="sv-SE" sz="1600" dirty="0" smtClean="0"/>
              <a:t>Illustration av visualisering av en uppsats uppläggning.</a:t>
            </a:r>
            <a:endParaRPr lang="sv-SE" sz="16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Metod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1447800" y="1752600"/>
            <a:ext cx="7162800" cy="4114800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Visa viss belästhet avseende metodteori</a:t>
            </a:r>
          </a:p>
          <a:p>
            <a:r>
              <a:rPr lang="sv-SE" dirty="0" smtClean="0"/>
              <a:t>Redogöra/motivera för vald undersökningsdesign, metoder och praktiska tillvägagångssätt</a:t>
            </a:r>
          </a:p>
          <a:p>
            <a:r>
              <a:rPr lang="sv-SE" dirty="0" smtClean="0"/>
              <a:t>Koppla samman metodteori med det praktiska upplägget/genomförandet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b="1" dirty="0" smtClean="0"/>
              <a:t>Val av metod</a:t>
            </a:r>
          </a:p>
          <a:p>
            <a:r>
              <a:rPr lang="sv-SE" dirty="0" smtClean="0"/>
              <a:t>Vilka metoder är möjliga?</a:t>
            </a:r>
          </a:p>
          <a:p>
            <a:r>
              <a:rPr lang="sv-SE" dirty="0" smtClean="0"/>
              <a:t>Vilken metod är mest effektiv av de möjliga?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Teori - Referensram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1752600"/>
            <a:ext cx="7162801" cy="4114800"/>
          </a:xfrm>
        </p:spPr>
        <p:txBody>
          <a:bodyPr/>
          <a:lstStyle/>
          <a:p>
            <a:r>
              <a:rPr lang="sv-SE" dirty="0" smtClean="0"/>
              <a:t>Beskrivning av relevanta </a:t>
            </a:r>
            <a:r>
              <a:rPr lang="sv-SE" i="1" dirty="0" smtClean="0"/>
              <a:t>teorier och data</a:t>
            </a:r>
          </a:p>
          <a:p>
            <a:r>
              <a:rPr lang="sv-SE" dirty="0" smtClean="0"/>
              <a:t>Centrala begrepp definieras</a:t>
            </a:r>
          </a:p>
          <a:p>
            <a:r>
              <a:rPr lang="sv-SE" dirty="0" smtClean="0"/>
              <a:t>Val av den teori/modell eller de teorier/modeller som man avser att använda</a:t>
            </a:r>
          </a:p>
          <a:p>
            <a:r>
              <a:rPr lang="sv-SE" dirty="0" smtClean="0"/>
              <a:t>Teorigenomgången – gärna fler teorier än de som sedan används i studien</a:t>
            </a:r>
            <a:br>
              <a:rPr lang="sv-SE" dirty="0" smtClean="0"/>
            </a:br>
            <a:r>
              <a:rPr lang="sv-SE" dirty="0" smtClean="0"/>
              <a:t>- </a:t>
            </a:r>
            <a:r>
              <a:rPr lang="sv-SE" sz="2000" dirty="0" smtClean="0"/>
              <a:t>underlättar den motivering som bör göras kring val av teori</a:t>
            </a:r>
          </a:p>
          <a:p>
            <a:pPr>
              <a:buNone/>
            </a:pPr>
            <a:endParaRPr lang="sv-SE" sz="2000" dirty="0" smtClean="0"/>
          </a:p>
          <a:p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Teori - Referensram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8" y="1752600"/>
            <a:ext cx="6224848" cy="4114800"/>
          </a:xfrm>
        </p:spPr>
        <p:txBody>
          <a:bodyPr/>
          <a:lstStyle/>
          <a:p>
            <a:pPr>
              <a:buNone/>
            </a:pPr>
            <a:r>
              <a:rPr lang="sv-SE" b="1" dirty="0" smtClean="0"/>
              <a:t>Om teorier/modeller som passar syftet saknas</a:t>
            </a:r>
          </a:p>
          <a:p>
            <a:r>
              <a:rPr lang="sv-SE" dirty="0" smtClean="0"/>
              <a:t>Teorianpassning – </a:t>
            </a:r>
            <a:br>
              <a:rPr lang="sv-SE" dirty="0" smtClean="0"/>
            </a:br>
            <a:r>
              <a:rPr lang="sv-SE" dirty="0" smtClean="0"/>
              <a:t>existerande teori/modell anpassas</a:t>
            </a:r>
          </a:p>
          <a:p>
            <a:r>
              <a:rPr lang="sv-SE" dirty="0" smtClean="0"/>
              <a:t>Teoriutveckling – </a:t>
            </a:r>
            <a:br>
              <a:rPr lang="sv-SE" dirty="0" smtClean="0"/>
            </a:br>
            <a:r>
              <a:rPr lang="sv-SE" dirty="0" smtClean="0"/>
              <a:t>ny teori/modell skapas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Teori - Referensram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1752600"/>
            <a:ext cx="5641109" cy="4114800"/>
          </a:xfrm>
        </p:spPr>
        <p:txBody>
          <a:bodyPr/>
          <a:lstStyle/>
          <a:p>
            <a:pPr>
              <a:buNone/>
            </a:pPr>
            <a:r>
              <a:rPr lang="sv-SE" b="1" dirty="0" smtClean="0"/>
              <a:t>Teorikapitlet avslutas med en sammanfattning</a:t>
            </a:r>
          </a:p>
          <a:p>
            <a:r>
              <a:rPr lang="sv-SE" dirty="0" smtClean="0"/>
              <a:t>Relevanta teorier/modeller </a:t>
            </a:r>
          </a:p>
          <a:p>
            <a:r>
              <a:rPr lang="sv-SE" dirty="0" smtClean="0"/>
              <a:t>Val av beskrivningsmodell</a:t>
            </a:r>
          </a:p>
          <a:p>
            <a:r>
              <a:rPr lang="sv-SE" dirty="0" smtClean="0"/>
              <a:t>Analysmodell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8466" y="1006475"/>
            <a:ext cx="7162800" cy="45720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Empiri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633035" y="1752600"/>
            <a:ext cx="2804239" cy="3380261"/>
          </a:xfrm>
        </p:spPr>
        <p:txBody>
          <a:bodyPr/>
          <a:lstStyle/>
          <a:p>
            <a:pPr>
              <a:buNone/>
            </a:pPr>
            <a:r>
              <a:rPr lang="sv-SE" sz="2200" dirty="0" smtClean="0"/>
              <a:t>Informationskällor</a:t>
            </a:r>
          </a:p>
          <a:p>
            <a:r>
              <a:rPr lang="sv-SE" sz="2200" dirty="0" smtClean="0"/>
              <a:t>Enkäter</a:t>
            </a:r>
          </a:p>
          <a:p>
            <a:r>
              <a:rPr lang="sv-SE" sz="2200" dirty="0" smtClean="0"/>
              <a:t>Intervjuer</a:t>
            </a:r>
          </a:p>
          <a:p>
            <a:r>
              <a:rPr lang="sv-SE" sz="2200" dirty="0" smtClean="0"/>
              <a:t>Observationer</a:t>
            </a:r>
          </a:p>
          <a:p>
            <a:r>
              <a:rPr lang="sv-SE" sz="2200" dirty="0" smtClean="0"/>
              <a:t>Experiment</a:t>
            </a:r>
          </a:p>
          <a:p>
            <a:r>
              <a:rPr lang="sv-SE" sz="2200" dirty="0" smtClean="0"/>
              <a:t>Undersökningar</a:t>
            </a:r>
          </a:p>
          <a:p>
            <a:r>
              <a:rPr lang="sv-SE" sz="2200" dirty="0" smtClean="0"/>
              <a:t>…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Seminarieboken, Kapitel 3 - Uppsatsens olika delar</a:t>
            </a:r>
            <a:endParaRPr lang="sv-SE" dirty="0"/>
          </a:p>
        </p:txBody>
      </p:sp>
      <p:sp>
        <p:nvSpPr>
          <p:cNvPr id="6" name="Platshållare för text 7"/>
          <p:cNvSpPr txBox="1">
            <a:spLocks/>
          </p:cNvSpPr>
          <p:nvPr/>
        </p:nvSpPr>
        <p:spPr bwMode="auto">
          <a:xfrm>
            <a:off x="1522943" y="1752600"/>
            <a:ext cx="3507313" cy="251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20000"/>
            </a:pPr>
            <a:r>
              <a:rPr lang="sv-SE" sz="2200" dirty="0" smtClean="0"/>
              <a:t>Beskrivning av verkligheten genom beskrivningsmodell</a:t>
            </a:r>
            <a:br>
              <a:rPr lang="sv-SE" sz="2200" dirty="0" smtClean="0"/>
            </a:br>
            <a:r>
              <a:rPr lang="sv-SE" sz="2200" dirty="0" smtClean="0"/>
              <a:t>eller utifrån referensramen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20000"/>
            </a:pPr>
            <a:endParaRPr kumimoji="0" lang="sv-SE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Analys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Med hjälp av referensramen</a:t>
            </a:r>
          </a:p>
          <a:p>
            <a:r>
              <a:rPr lang="sv-SE" dirty="0" smtClean="0"/>
              <a:t>Empiriskt material analyseras</a:t>
            </a:r>
          </a:p>
          <a:p>
            <a:r>
              <a:rPr lang="sv-SE" dirty="0" smtClean="0"/>
              <a:t>Författarnas egna tankar</a:t>
            </a:r>
          </a:p>
          <a:p>
            <a:r>
              <a:rPr lang="sv-SE" dirty="0" smtClean="0"/>
              <a:t>Beskrivs väl och motiveras</a:t>
            </a:r>
          </a:p>
          <a:p>
            <a:r>
              <a:rPr lang="sv-SE" dirty="0" smtClean="0"/>
              <a:t>Möjliggör för läsaren att dra egna slutsatser</a:t>
            </a:r>
          </a:p>
          <a:p>
            <a:pPr>
              <a:buNone/>
            </a:pPr>
            <a:r>
              <a:rPr lang="sv-SE" b="1" dirty="0" smtClean="0"/>
              <a:t>Analysmodellen</a:t>
            </a:r>
          </a:p>
          <a:p>
            <a:r>
              <a:rPr lang="sv-SE" dirty="0" smtClean="0"/>
              <a:t>Säkerställer att alla relevanta delar täcks in i analysen</a:t>
            </a:r>
          </a:p>
          <a:p>
            <a:r>
              <a:rPr lang="sv-SE" dirty="0" smtClean="0"/>
              <a:t>Strukturerar analysen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Slutsatser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Uppsatsens resultat sammanfattas</a:t>
            </a:r>
          </a:p>
          <a:p>
            <a:r>
              <a:rPr lang="sv-SE" dirty="0" smtClean="0"/>
              <a:t>Vad bygger resultaten på </a:t>
            </a:r>
          </a:p>
          <a:p>
            <a:r>
              <a:rPr lang="sv-SE" dirty="0" smtClean="0"/>
              <a:t>Konsekvenser av resultaten diskuteras</a:t>
            </a:r>
          </a:p>
          <a:p>
            <a:r>
              <a:rPr lang="sv-SE" dirty="0" smtClean="0"/>
              <a:t>Möjlighet för författarna att få fram nya aspekter</a:t>
            </a:r>
          </a:p>
          <a:p>
            <a:r>
              <a:rPr lang="sv-SE" dirty="0" smtClean="0"/>
              <a:t>Här får inga nya fakta läggas fram – utgår endast från sådant som redan tidigare i uppsatsen presenterats</a:t>
            </a:r>
          </a:p>
          <a:p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1752600"/>
            <a:ext cx="5891464" cy="4114800"/>
          </a:xfrm>
        </p:spPr>
        <p:txBody>
          <a:bodyPr/>
          <a:lstStyle/>
          <a:p>
            <a:r>
              <a:rPr lang="sv-SE" dirty="0" smtClean="0"/>
              <a:t>Förankring av resultaten</a:t>
            </a:r>
          </a:p>
          <a:p>
            <a:r>
              <a:rPr lang="sv-SE" dirty="0" smtClean="0"/>
              <a:t>Självkritik</a:t>
            </a:r>
          </a:p>
          <a:p>
            <a:r>
              <a:rPr lang="sv-SE" dirty="0" smtClean="0"/>
              <a:t>Generalisering av resultaten</a:t>
            </a:r>
          </a:p>
          <a:p>
            <a:r>
              <a:rPr lang="sv-SE" dirty="0" smtClean="0"/>
              <a:t>Egna spekulationer</a:t>
            </a:r>
          </a:p>
          <a:p>
            <a:r>
              <a:rPr lang="sv-SE" dirty="0" smtClean="0"/>
              <a:t>Uppslag till nya studier</a:t>
            </a:r>
          </a:p>
          <a:p>
            <a:r>
              <a:rPr lang="sv-SE" dirty="0" smtClean="0"/>
              <a:t>Avrundning</a:t>
            </a:r>
          </a:p>
          <a:p>
            <a:r>
              <a:rPr lang="sv-SE" dirty="0" smtClean="0"/>
              <a:t>Att inte hitta något kan vara en stor upptäckt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29832" y="1006475"/>
            <a:ext cx="3899568" cy="457200"/>
          </a:xfrm>
        </p:spPr>
        <p:txBody>
          <a:bodyPr/>
          <a:lstStyle/>
          <a:p>
            <a:r>
              <a:rPr lang="sv-SE" dirty="0" smtClean="0"/>
              <a:t>Uppsatsens tre delar</a:t>
            </a:r>
            <a:endParaRPr lang="sv-SE" dirty="0"/>
          </a:p>
        </p:txBody>
      </p:sp>
      <p:pic>
        <p:nvPicPr>
          <p:cNvPr id="5" name="Platshållare för innehåll 4" descr="8093_figur_3_1.ai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3532" r="-3532"/>
              <a:stretch>
                <a:fillRect/>
              </a:stretch>
            </p:blipFill>
          </mc:Choice>
          <mc:Fallback>
            <p:blipFill>
              <a:blip r:embed="rId3"/>
              <a:srcRect l="-3532" r="-3532"/>
              <a:stretch>
                <a:fillRect/>
              </a:stretch>
            </p:blipFill>
          </mc:Fallback>
        </mc:AlternateContent>
        <p:spPr>
          <a:xfrm>
            <a:off x="1367758" y="1752600"/>
            <a:ext cx="5181600" cy="4114800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363670" cy="457200"/>
          </a:xfrm>
        </p:spPr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Slutsatser – Förankring av resultaten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Resultaten jämförs med syfte och mål</a:t>
            </a:r>
          </a:p>
          <a:p>
            <a:r>
              <a:rPr lang="sv-SE" dirty="0" smtClean="0"/>
              <a:t>Resultaten relateras/jämförs till/med problem, teorier och modeller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Slutsatser – Självkritik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Det egna arbetet granskas kritiskt</a:t>
            </a:r>
          </a:p>
          <a:p>
            <a:pPr>
              <a:buNone/>
            </a:pPr>
            <a:r>
              <a:rPr lang="sv-SE" i="1" dirty="0" smtClean="0"/>
              <a:t>Var syftet väl formulerat och preciserat? </a:t>
            </a:r>
          </a:p>
          <a:p>
            <a:pPr>
              <a:buNone/>
            </a:pPr>
            <a:r>
              <a:rPr lang="sv-SE" i="1" dirty="0" smtClean="0"/>
              <a:t>Var vald metod den lämpligaste? </a:t>
            </a:r>
            <a:r>
              <a:rPr lang="sv-SE" dirty="0" smtClean="0"/>
              <a:t>Etc.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Slutsatser – Generalisering av resultaten</a:t>
            </a:r>
            <a:endParaRPr lang="sv-SE" dirty="0"/>
          </a:p>
        </p:txBody>
      </p:sp>
      <p:pic>
        <p:nvPicPr>
          <p:cNvPr id="16" name="Platshållare för innehåll 15" descr="8093_figur_3_7.ai"/>
          <p:cNvPicPr>
            <a:picLocks noGrp="1" noChangeAspect="1"/>
          </p:cNvPicPr>
          <p:nvPr>
            <p:ph sz="half" idx="2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23445" b="-23445"/>
              <a:stretch>
                <a:fillRect/>
              </a:stretch>
            </p:blipFill>
          </mc:Choice>
          <mc:Fallback>
            <p:blipFill>
              <a:blip r:embed="rId3"/>
              <a:srcRect t="-23445" b="-23445"/>
              <a:stretch>
                <a:fillRect/>
              </a:stretch>
            </p:blipFill>
          </mc:Fallback>
        </mc:AlternateContent>
        <p:spPr>
          <a:xfrm>
            <a:off x="3914280" y="1164408"/>
            <a:ext cx="4495800" cy="4464050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  <p:sp>
        <p:nvSpPr>
          <p:cNvPr id="17" name="Platshållare för text 7"/>
          <p:cNvSpPr txBox="1">
            <a:spLocks/>
          </p:cNvSpPr>
          <p:nvPr/>
        </p:nvSpPr>
        <p:spPr bwMode="auto">
          <a:xfrm>
            <a:off x="1447798" y="5300070"/>
            <a:ext cx="6962282" cy="55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sv-SE" sz="1600" dirty="0" smtClean="0"/>
              <a:t>Ju längre bort från studieobjektets grundläggande karakteristika drag desto svårare blir det att  överföra resultaten.</a:t>
            </a:r>
            <a:endParaRPr lang="sv-SE" sz="16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Slutsatser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447800" y="1752600"/>
            <a:ext cx="6380018" cy="4114800"/>
          </a:xfrm>
        </p:spPr>
        <p:txBody>
          <a:bodyPr/>
          <a:lstStyle/>
          <a:p>
            <a:pPr>
              <a:buNone/>
            </a:pPr>
            <a:r>
              <a:rPr lang="sv-SE" b="1" dirty="0" smtClean="0"/>
              <a:t>Egna spekulationer</a:t>
            </a:r>
          </a:p>
          <a:p>
            <a:pPr>
              <a:buNone/>
            </a:pPr>
            <a:r>
              <a:rPr lang="sv-SE" dirty="0" smtClean="0"/>
              <a:t>Ej styrkta iakttagelser, intressant för läsaren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b="1" dirty="0" smtClean="0"/>
              <a:t>Uppslag till nya studier</a:t>
            </a:r>
          </a:p>
          <a:p>
            <a:pPr marL="0">
              <a:buNone/>
            </a:pPr>
            <a:r>
              <a:rPr lang="sv-SE" dirty="0" smtClean="0"/>
              <a:t>Nya uppsatsämnen och studier föreslås av författarna</a:t>
            </a:r>
          </a:p>
          <a:p>
            <a:pPr marL="0">
              <a:buNone/>
            </a:pPr>
            <a:endParaRPr lang="sv-SE" dirty="0" smtClean="0"/>
          </a:p>
          <a:p>
            <a:pPr marL="0">
              <a:buNone/>
            </a:pPr>
            <a:r>
              <a:rPr lang="sv-SE" b="1" dirty="0" smtClean="0"/>
              <a:t>Avrundning</a:t>
            </a:r>
            <a:br>
              <a:rPr lang="sv-SE" b="1" dirty="0" smtClean="0"/>
            </a:br>
            <a:r>
              <a:rPr lang="sv-SE" dirty="0" smtClean="0"/>
              <a:t>Avrunda med anknytningar till det aktuella ämnet </a:t>
            </a:r>
          </a:p>
          <a:p>
            <a:pPr marL="0">
              <a:buNone/>
            </a:pPr>
            <a:endParaRPr lang="sv-SE" b="1" dirty="0" smtClean="0"/>
          </a:p>
          <a:p>
            <a:pPr marL="0">
              <a:buNone/>
            </a:pPr>
            <a:endParaRPr lang="sv-SE" b="1" dirty="0" smtClean="0"/>
          </a:p>
          <a:p>
            <a:pPr marL="0">
              <a:buNone/>
            </a:pPr>
            <a:endParaRPr lang="sv-SE" b="1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Slutsatser – Att inte hitta något kan vara en stor upptäckt</a:t>
            </a:r>
            <a:endParaRPr lang="sv-SE" dirty="0"/>
          </a:p>
        </p:txBody>
      </p:sp>
      <p:sp>
        <p:nvSpPr>
          <p:cNvPr id="16" name="Platshållare för innehåll 15"/>
          <p:cNvSpPr>
            <a:spLocks noGrp="1"/>
          </p:cNvSpPr>
          <p:nvPr>
            <p:ph idx="1"/>
          </p:nvPr>
        </p:nvSpPr>
        <p:spPr>
          <a:xfrm>
            <a:off x="1447800" y="2114884"/>
            <a:ext cx="5918200" cy="3847432"/>
          </a:xfrm>
        </p:spPr>
        <p:txBody>
          <a:bodyPr/>
          <a:lstStyle/>
          <a:p>
            <a:r>
              <a:rPr lang="sv-SE" i="1" dirty="0" smtClean="0"/>
              <a:t>Besvikelse: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”Nu har vi gjort allt det här arbetet i onödan”</a:t>
            </a:r>
          </a:p>
          <a:p>
            <a:r>
              <a:rPr lang="sv-SE" i="1" dirty="0" smtClean="0"/>
              <a:t>Entusiasm: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”Vad spännande, vad kan det här bero på?”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Slutsatser – Avslutande formalia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Källförteckning</a:t>
            </a:r>
          </a:p>
          <a:p>
            <a:r>
              <a:rPr lang="sv-SE" dirty="0" smtClean="0"/>
              <a:t>Bilagor</a:t>
            </a:r>
          </a:p>
          <a:p>
            <a:r>
              <a:rPr lang="sv-SE" dirty="0" smtClean="0"/>
              <a:t>Ordlista och definitioner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Slutsatser – Avslutande formalia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dirty="0" smtClean="0"/>
              <a:t>Källförteckning</a:t>
            </a:r>
          </a:p>
          <a:p>
            <a:r>
              <a:rPr lang="sv-SE" dirty="0" smtClean="0"/>
              <a:t>För att läsaren enkelt ska kunna hitta referenser</a:t>
            </a:r>
          </a:p>
          <a:p>
            <a:r>
              <a:rPr lang="sv-SE" dirty="0" smtClean="0"/>
              <a:t>Kan delas upp i referenslista och övriga källor</a:t>
            </a:r>
          </a:p>
          <a:p>
            <a:r>
              <a:rPr lang="sv-SE" dirty="0" smtClean="0"/>
              <a:t>Harvard- respektive Oxfordsystemet, två dominerande referenssystem 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Slutsatser – Avslutande formalia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5971674" cy="4114800"/>
          </a:xfrm>
        </p:spPr>
        <p:txBody>
          <a:bodyPr/>
          <a:lstStyle/>
          <a:p>
            <a:pPr>
              <a:buNone/>
            </a:pPr>
            <a:r>
              <a:rPr lang="sv-SE" b="1" dirty="0" smtClean="0"/>
              <a:t>Bilagor</a:t>
            </a:r>
          </a:p>
          <a:p>
            <a:r>
              <a:rPr lang="sv-SE" dirty="0" smtClean="0"/>
              <a:t>För stora mängder data, bilder etc.</a:t>
            </a:r>
          </a:p>
          <a:p>
            <a:r>
              <a:rPr lang="sv-SE" dirty="0" smtClean="0"/>
              <a:t>Måste refereras till i uppsatsens löpande text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b="1" dirty="0" smtClean="0"/>
              <a:t>Ordlista och definitioner</a:t>
            </a:r>
          </a:p>
          <a:p>
            <a:pPr>
              <a:buNone/>
            </a:pPr>
            <a:r>
              <a:rPr lang="sv-SE" dirty="0" smtClean="0"/>
              <a:t>Eventuell förklaring av t ex svåra begrepp och</a:t>
            </a:r>
          </a:p>
          <a:p>
            <a:pPr>
              <a:buNone/>
            </a:pPr>
            <a:r>
              <a:rPr lang="sv-SE" dirty="0" smtClean="0"/>
              <a:t>förkortningar  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75348" y="1006475"/>
            <a:ext cx="2847109" cy="457200"/>
          </a:xfrm>
        </p:spPr>
        <p:txBody>
          <a:bodyPr/>
          <a:lstStyle/>
          <a:p>
            <a:r>
              <a:rPr lang="sv-SE" dirty="0" smtClean="0"/>
              <a:t>Skrivprocessen</a:t>
            </a:r>
            <a:endParaRPr lang="sv-SE" dirty="0"/>
          </a:p>
        </p:txBody>
      </p:sp>
      <p:pic>
        <p:nvPicPr>
          <p:cNvPr id="5" name="Platshållare för innehåll 4" descr="8093_figur_3_2.ai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1635" r="-1635"/>
              <a:stretch>
                <a:fillRect/>
              </a:stretch>
            </p:blipFill>
          </mc:Choice>
          <mc:Fallback>
            <p:blipFill>
              <a:blip r:embed="rId3"/>
              <a:srcRect l="-1635" r="-1635"/>
              <a:stretch>
                <a:fillRect/>
              </a:stretch>
            </p:blipFill>
          </mc:Fallback>
        </mc:AlternateContent>
        <p:spPr>
          <a:xfrm>
            <a:off x="2417618" y="1752600"/>
            <a:ext cx="5181600" cy="4114800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6858" y="1064200"/>
            <a:ext cx="4209681" cy="45720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Inledande formalia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396859" y="1810325"/>
            <a:ext cx="5181600" cy="2784764"/>
          </a:xfrm>
        </p:spPr>
        <p:txBody>
          <a:bodyPr/>
          <a:lstStyle/>
          <a:p>
            <a:r>
              <a:rPr lang="sv-SE" dirty="0" smtClean="0"/>
              <a:t>Titelsida</a:t>
            </a:r>
          </a:p>
          <a:p>
            <a:r>
              <a:rPr lang="sv-SE" dirty="0" smtClean="0"/>
              <a:t>Förord</a:t>
            </a:r>
          </a:p>
          <a:p>
            <a:r>
              <a:rPr lang="sv-SE" dirty="0" smtClean="0"/>
              <a:t>Sammanfattning</a:t>
            </a:r>
          </a:p>
          <a:p>
            <a:r>
              <a:rPr lang="sv-SE" dirty="0" smtClean="0"/>
              <a:t>Abstract</a:t>
            </a:r>
          </a:p>
          <a:p>
            <a:r>
              <a:rPr lang="sv-SE" dirty="0" smtClean="0"/>
              <a:t>Innehållsförteckning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32638" y="1006475"/>
            <a:ext cx="5276516" cy="457200"/>
          </a:xfrm>
        </p:spPr>
        <p:txBody>
          <a:bodyPr/>
          <a:lstStyle/>
          <a:p>
            <a:r>
              <a:rPr lang="sv-SE" dirty="0" smtClean="0"/>
              <a:t>Inledande formalia - Titelsida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932638" y="1752600"/>
            <a:ext cx="6015355" cy="4114800"/>
          </a:xfrm>
        </p:spPr>
        <p:txBody>
          <a:bodyPr/>
          <a:lstStyle/>
          <a:p>
            <a:r>
              <a:rPr lang="sv-SE" dirty="0" smtClean="0"/>
              <a:t>Titel</a:t>
            </a:r>
          </a:p>
          <a:p>
            <a:r>
              <a:rPr lang="sv-SE" dirty="0" smtClean="0"/>
              <a:t>Författarnas namn (studieinriktning och år)</a:t>
            </a:r>
          </a:p>
          <a:p>
            <a:r>
              <a:rPr lang="sv-SE" dirty="0" smtClean="0"/>
              <a:t>Gruppnummer</a:t>
            </a:r>
          </a:p>
          <a:p>
            <a:r>
              <a:rPr lang="sv-SE" dirty="0" smtClean="0"/>
              <a:t>Handledare och examinator</a:t>
            </a:r>
          </a:p>
          <a:p>
            <a:r>
              <a:rPr lang="sv-SE" dirty="0" smtClean="0"/>
              <a:t>Avdelning/institution</a:t>
            </a:r>
          </a:p>
          <a:p>
            <a:r>
              <a:rPr lang="sv-SE" dirty="0" smtClean="0"/>
              <a:t>Kurs</a:t>
            </a:r>
          </a:p>
          <a:p>
            <a:r>
              <a:rPr lang="sv-SE" dirty="0" smtClean="0"/>
              <a:t>Datum och ort</a:t>
            </a:r>
          </a:p>
          <a:p>
            <a:r>
              <a:rPr lang="sv-SE" dirty="0" smtClean="0"/>
              <a:t>Eventuellt relevant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41905" y="1006475"/>
            <a:ext cx="4955674" cy="457200"/>
          </a:xfrm>
        </p:spPr>
        <p:txBody>
          <a:bodyPr/>
          <a:lstStyle/>
          <a:p>
            <a:r>
              <a:rPr lang="sv-SE" dirty="0" smtClean="0"/>
              <a:t>Inledande formalia - Förord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41905" y="1752600"/>
            <a:ext cx="5530904" cy="4114800"/>
          </a:xfrm>
        </p:spPr>
        <p:txBody>
          <a:bodyPr/>
          <a:lstStyle/>
          <a:p>
            <a:r>
              <a:rPr lang="sv-SE" dirty="0" smtClean="0"/>
              <a:t>Beskrivning av tillkomsten av uppsatsen</a:t>
            </a:r>
          </a:p>
          <a:p>
            <a:r>
              <a:rPr lang="sv-SE" dirty="0" smtClean="0"/>
              <a:t>Personliga reflektioner</a:t>
            </a:r>
          </a:p>
          <a:p>
            <a:r>
              <a:rPr lang="sv-SE" dirty="0" smtClean="0"/>
              <a:t>Eventuellt tack till de som varit till hjälp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33905" y="1006475"/>
            <a:ext cx="6693568" cy="45720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Inledande formalia - Sammanfattning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33905" y="1752600"/>
            <a:ext cx="6693568" cy="4114800"/>
          </a:xfrm>
        </p:spPr>
        <p:txBody>
          <a:bodyPr/>
          <a:lstStyle/>
          <a:p>
            <a:r>
              <a:rPr lang="sv-SE" dirty="0" smtClean="0"/>
              <a:t>Uppsatsens huvudinnehåll anges</a:t>
            </a:r>
          </a:p>
          <a:p>
            <a:r>
              <a:rPr lang="sv-SE" dirty="0" smtClean="0"/>
              <a:t>Sammanfattningen ”står på egna ben” – inga hänvisningar till övrig text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8853" y="1006475"/>
            <a:ext cx="5289884" cy="45720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Inledande formalia - Abstract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848853" y="1752600"/>
            <a:ext cx="6107008" cy="4114800"/>
          </a:xfrm>
        </p:spPr>
        <p:txBody>
          <a:bodyPr/>
          <a:lstStyle/>
          <a:p>
            <a:r>
              <a:rPr lang="sv-SE" dirty="0" smtClean="0"/>
              <a:t>Kort sammandrag av uppsatsens innehåll</a:t>
            </a:r>
          </a:p>
          <a:p>
            <a:r>
              <a:rPr lang="sv-SE" dirty="0" smtClean="0"/>
              <a:t>Samt ett antal nyckelord som karakteriserar studien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3 - Uppsatsens olika delar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mall_studentlitteratur_09-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99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8A0000"/>
      </a:accent6>
      <a:hlink>
        <a:srgbClr val="F8F8F8"/>
      </a:hlink>
      <a:folHlink>
        <a:srgbClr val="000000"/>
      </a:folHlink>
    </a:clrScheme>
    <a:fontScheme name="ppmall_studentlitteratur_09-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lnDef>
  </a:objectDefaults>
  <a:extraClrSchemeLst>
    <a:extraClrScheme>
      <a:clrScheme name="ppmall_studentlitteratur_09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mall_studentlitteratur_09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Skrivmall presentation.potx</Template>
  <TotalTime>1462</TotalTime>
  <Words>1109</Words>
  <Application>Microsoft Office PowerPoint</Application>
  <PresentationFormat>Bildspel på skärmen (4:3)</PresentationFormat>
  <Paragraphs>233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37</vt:i4>
      </vt:variant>
    </vt:vector>
  </HeadingPairs>
  <TitlesOfParts>
    <vt:vector size="38" baseType="lpstr">
      <vt:lpstr>ppmall_studentlitteratur_09-1</vt:lpstr>
      <vt:lpstr>Seminarieboken</vt:lpstr>
      <vt:lpstr>Uppsatsens olika delar</vt:lpstr>
      <vt:lpstr>Uppsatsens tre delar</vt:lpstr>
      <vt:lpstr>Skrivprocessen</vt:lpstr>
      <vt:lpstr>Inledande formalia</vt:lpstr>
      <vt:lpstr>Inledande formalia - Titelsida</vt:lpstr>
      <vt:lpstr>Inledande formalia - Förord</vt:lpstr>
      <vt:lpstr>Inledande formalia - Sammanfattning</vt:lpstr>
      <vt:lpstr>Inledande formalia - Abstract</vt:lpstr>
      <vt:lpstr>Inledande formalia – Innehållsförteckning</vt:lpstr>
      <vt:lpstr>Inledningskapitel</vt:lpstr>
      <vt:lpstr>Inledningskapitel – Övergripande struktur, två olika modeller</vt:lpstr>
      <vt:lpstr>Inledningskapitel – Övergripande struktur, två olika modeller</vt:lpstr>
      <vt:lpstr>Inledningskapitel – Uppläggning efter innehåll eller kunskapsbidrag</vt:lpstr>
      <vt:lpstr>Inledningskapitel - Bakgrund</vt:lpstr>
      <vt:lpstr>Inledningskapitel - Problematisering</vt:lpstr>
      <vt:lpstr>Inledningskapitel - Syfte</vt:lpstr>
      <vt:lpstr>Inledningskapitel - Syfte</vt:lpstr>
      <vt:lpstr>Inledningskapitel – Avgränsningar och fokus samt ramar</vt:lpstr>
      <vt:lpstr>Inledningskapitel - Övrigt</vt:lpstr>
      <vt:lpstr>Uppsatsens uppläggning </vt:lpstr>
      <vt:lpstr>Metod</vt:lpstr>
      <vt:lpstr>Teori - Referensram</vt:lpstr>
      <vt:lpstr>Teori - Referensram</vt:lpstr>
      <vt:lpstr>Teori - Referensram</vt:lpstr>
      <vt:lpstr>Empiri</vt:lpstr>
      <vt:lpstr>Analys</vt:lpstr>
      <vt:lpstr>Slutsatser</vt:lpstr>
      <vt:lpstr>Slutsatser</vt:lpstr>
      <vt:lpstr>Slutsatser – Förankring av resultaten</vt:lpstr>
      <vt:lpstr>Slutsatser – Självkritik</vt:lpstr>
      <vt:lpstr>Slutsatser – Generalisering av resultaten</vt:lpstr>
      <vt:lpstr>Slutsatser</vt:lpstr>
      <vt:lpstr>Slutsatser – Att inte hitta något kan vara en stor upptäckt</vt:lpstr>
      <vt:lpstr>Slutsatser – Avslutande formalia</vt:lpstr>
      <vt:lpstr>Slutsatser – Avslutande formalia</vt:lpstr>
      <vt:lpstr>Slutsatser – Avslutande formalia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Seminarieboken</dc:title>
  <dc:creator>Jörgen Lundahl</dc:creator>
  <cp:lastModifiedBy>Ulf</cp:lastModifiedBy>
  <cp:revision>65</cp:revision>
  <cp:lastPrinted>2013-01-07T03:41:55Z</cp:lastPrinted>
  <dcterms:created xsi:type="dcterms:W3CDTF">2012-12-27T09:35:39Z</dcterms:created>
  <dcterms:modified xsi:type="dcterms:W3CDTF">2013-01-09T12:38:00Z</dcterms:modified>
</cp:coreProperties>
</file>