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7" r:id="rId5"/>
    <p:sldId id="274" r:id="rId6"/>
    <p:sldId id="269" r:id="rId7"/>
    <p:sldId id="270" r:id="rId8"/>
    <p:sldId id="271" r:id="rId9"/>
    <p:sldId id="272" r:id="rId10"/>
    <p:sldId id="275" r:id="rId11"/>
    <p:sldId id="273" r:id="rId1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72884" autoAdjust="0"/>
  </p:normalViewPr>
  <p:slideViewPr>
    <p:cSldViewPr snapToGrid="0" snapToObjects="1">
      <p:cViewPr>
        <p:scale>
          <a:sx n="67" d="100"/>
          <a:sy n="67" d="100"/>
        </p:scale>
        <p:origin x="-850" y="-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8FCC1-1102-F846-A0E1-F7942CF0B428}" type="doc">
      <dgm:prSet loTypeId="urn:microsoft.com/office/officeart/2005/8/layout/hierarchy4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sv-SE"/>
        </a:p>
      </dgm:t>
    </dgm:pt>
    <dgm:pt modelId="{AB3DB086-637E-5840-9E17-490C6664B6AD}">
      <dgm:prSet custT="1"/>
      <dgm:spPr/>
      <dgm:t>
        <a:bodyPr/>
        <a:lstStyle/>
        <a:p>
          <a:pPr algn="l" rtl="0"/>
          <a:r>
            <a:rPr lang="sv-SE" sz="2800" i="1" dirty="0" smtClean="0"/>
            <a:t>Få tankarna på pränt </a:t>
          </a:r>
          <a:endParaRPr lang="sv-SE" sz="2800" dirty="0"/>
        </a:p>
      </dgm:t>
    </dgm:pt>
    <dgm:pt modelId="{51487AA3-FD14-1343-B3E5-AAEEF74A1E45}" type="sibTrans" cxnId="{D0F5A6BD-A3AB-C644-8A46-673877CBBB5F}">
      <dgm:prSet/>
      <dgm:spPr/>
      <dgm:t>
        <a:bodyPr/>
        <a:lstStyle/>
        <a:p>
          <a:endParaRPr lang="sv-SE"/>
        </a:p>
      </dgm:t>
    </dgm:pt>
    <dgm:pt modelId="{EAB3386E-A4BB-0144-827C-28DD2AB8C463}" type="parTrans" cxnId="{D0F5A6BD-A3AB-C644-8A46-673877CBBB5F}">
      <dgm:prSet/>
      <dgm:spPr/>
      <dgm:t>
        <a:bodyPr/>
        <a:lstStyle/>
        <a:p>
          <a:endParaRPr lang="sv-SE"/>
        </a:p>
      </dgm:t>
    </dgm:pt>
    <dgm:pt modelId="{88FD5F4E-74C8-004E-9102-B93E71D0E74B}" type="pres">
      <dgm:prSet presAssocID="{8AB8FCC1-1102-F846-A0E1-F7942CF0B42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ADFA5B2D-8200-2445-BA9A-B6A14E8E0ACC}" type="pres">
      <dgm:prSet presAssocID="{AB3DB086-637E-5840-9E17-490C6664B6AD}" presName="vertOne" presStyleCnt="0"/>
      <dgm:spPr/>
      <dgm:t>
        <a:bodyPr/>
        <a:lstStyle/>
        <a:p>
          <a:endParaRPr lang="sv-SE"/>
        </a:p>
      </dgm:t>
    </dgm:pt>
    <dgm:pt modelId="{4F2D0390-CBAA-E745-AB08-3DC3577A14A5}" type="pres">
      <dgm:prSet presAssocID="{AB3DB086-637E-5840-9E17-490C6664B6AD}" presName="txOne" presStyleLbl="node0" presStyleIdx="0" presStyleCnt="1" custLinFactNeighborX="-33025" custLinFactNeighborY="-5000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75C2C9E-1610-E44F-9B5B-452C52A25AD8}" type="pres">
      <dgm:prSet presAssocID="{AB3DB086-637E-5840-9E17-490C6664B6AD}" presName="horzOne" presStyleCnt="0"/>
      <dgm:spPr/>
      <dgm:t>
        <a:bodyPr/>
        <a:lstStyle/>
        <a:p>
          <a:endParaRPr lang="sv-SE"/>
        </a:p>
      </dgm:t>
    </dgm:pt>
  </dgm:ptLst>
  <dgm:cxnLst>
    <dgm:cxn modelId="{8F3D8012-8DF6-BD45-A752-07440D468C8A}" type="presOf" srcId="{8AB8FCC1-1102-F846-A0E1-F7942CF0B428}" destId="{88FD5F4E-74C8-004E-9102-B93E71D0E74B}" srcOrd="0" destOrd="0" presId="urn:microsoft.com/office/officeart/2005/8/layout/hierarchy4"/>
    <dgm:cxn modelId="{D0F5A6BD-A3AB-C644-8A46-673877CBBB5F}" srcId="{8AB8FCC1-1102-F846-A0E1-F7942CF0B428}" destId="{AB3DB086-637E-5840-9E17-490C6664B6AD}" srcOrd="0" destOrd="0" parTransId="{EAB3386E-A4BB-0144-827C-28DD2AB8C463}" sibTransId="{51487AA3-FD14-1343-B3E5-AAEEF74A1E45}"/>
    <dgm:cxn modelId="{81BF46AE-CC75-CD44-9B2B-CBAF1F530E78}" type="presOf" srcId="{AB3DB086-637E-5840-9E17-490C6664B6AD}" destId="{4F2D0390-CBAA-E745-AB08-3DC3577A14A5}" srcOrd="0" destOrd="0" presId="urn:microsoft.com/office/officeart/2005/8/layout/hierarchy4"/>
    <dgm:cxn modelId="{0D0EEFCF-CFB4-6643-930E-916D5BFACF98}" type="presParOf" srcId="{88FD5F4E-74C8-004E-9102-B93E71D0E74B}" destId="{ADFA5B2D-8200-2445-BA9A-B6A14E8E0ACC}" srcOrd="0" destOrd="0" presId="urn:microsoft.com/office/officeart/2005/8/layout/hierarchy4"/>
    <dgm:cxn modelId="{F2D72247-8AE0-834F-A6BA-4D589D94A19B}" type="presParOf" srcId="{ADFA5B2D-8200-2445-BA9A-B6A14E8E0ACC}" destId="{4F2D0390-CBAA-E745-AB08-3DC3577A14A5}" srcOrd="0" destOrd="0" presId="urn:microsoft.com/office/officeart/2005/8/layout/hierarchy4"/>
    <dgm:cxn modelId="{30D806B3-0CB6-994D-BE0E-C8F6A6C8ED94}" type="presParOf" srcId="{ADFA5B2D-8200-2445-BA9A-B6A14E8E0ACC}" destId="{775C2C9E-1610-E44F-9B5B-452C52A25AD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D0390-CBAA-E745-AB08-3DC3577A14A5}">
      <dsp:nvSpPr>
        <dsp:cNvPr id="0" name=""/>
        <dsp:cNvSpPr/>
      </dsp:nvSpPr>
      <dsp:spPr>
        <a:xfrm>
          <a:off x="0" y="0"/>
          <a:ext cx="3613726" cy="69272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800" i="1" kern="1200" dirty="0" smtClean="0"/>
            <a:t>Få tankarna på pränt </a:t>
          </a:r>
          <a:endParaRPr lang="sv-SE" sz="2800" kern="1200" dirty="0"/>
        </a:p>
      </dsp:txBody>
      <dsp:txXfrm>
        <a:off x="20289" y="20289"/>
        <a:ext cx="3573148" cy="652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E360E-0E3C-7A4E-99BF-E3AE0023AA19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C238F-22B0-EE48-92EE-C2F054F66A4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499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C556F-2AA8-2F4C-9327-D7CBC6BDFCE1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5B542-420F-BC4E-A8F0-9A3FE0A71D9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270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316788" cy="685800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5988" y="3124200"/>
            <a:ext cx="73152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 sz="24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18444" name="Picture 12" descr="ppt_bage_logo_dev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2 - Att tänka på redan vid starten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904866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19900" y="1006475"/>
            <a:ext cx="1790700" cy="48609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447800" y="1006475"/>
            <a:ext cx="5219700" cy="48609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2 - Att tänka på redan vid starten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238275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2 - Att tänka på redan vid starten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098837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2 - Att tänka på redan vid starten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625884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2 - Att tänka på redan vid starten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079600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2 - Att tänka på redan vid starten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7301487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2 - Att tänka på redan vid starten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08331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2 - Att tänka på redan vid starten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152106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2 - Att tänka på redan vid starten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412113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2 - Att tänka på redan vid starten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683636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006475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5181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40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r>
              <a:rPr lang="sv-SE" smtClean="0"/>
              <a:t>Seminarieboken, Kapitel 2 - Att tänka på redan vid starten</a:t>
            </a:r>
            <a:endParaRPr lang="sv-SE" dirty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50" name="Picture 26" descr="ppt_bage_logo_devi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20000"/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1905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2001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3pPr>
      <a:lvl4pPr marL="1809750" indent="-28575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4pPr>
      <a:lvl5pPr marL="27622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32194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36766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41338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45910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5988" y="2095499"/>
            <a:ext cx="7316788" cy="685801"/>
          </a:xfrm>
        </p:spPr>
        <p:txBody>
          <a:bodyPr>
            <a:normAutofit/>
          </a:bodyPr>
          <a:lstStyle/>
          <a:p>
            <a:r>
              <a:rPr lang="sv-SE" sz="4200" dirty="0" smtClean="0">
                <a:cs typeface="Frutiger LT Std 45 Light"/>
              </a:rPr>
              <a:t>Seminarieboken</a:t>
            </a:r>
            <a:endParaRPr lang="sv-SE" sz="4200" dirty="0">
              <a:cs typeface="Frutiger LT Std 45 Light"/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type="subTitle" idx="1"/>
          </p:nvPr>
        </p:nvSpPr>
        <p:spPr>
          <a:xfrm>
            <a:off x="915988" y="2781300"/>
            <a:ext cx="7315200" cy="3383972"/>
          </a:xfrm>
        </p:spPr>
        <p:txBody>
          <a:bodyPr vert="horz" anchor="t">
            <a:normAutofit/>
          </a:bodyPr>
          <a:lstStyle/>
          <a:p>
            <a:pPr algn="ctr">
              <a:buFontTx/>
              <a:buChar char="-"/>
            </a:pPr>
            <a:r>
              <a:rPr lang="sv-SE" sz="1600" dirty="0" smtClean="0">
                <a:cs typeface="Frutiger LT Std 45 Light"/>
              </a:rPr>
              <a:t>att skriva, presentera och opponera</a:t>
            </a:r>
          </a:p>
          <a:p>
            <a:pPr algn="ctr">
              <a:buNone/>
            </a:pPr>
            <a:endParaRPr lang="sv-SE" dirty="0" smtClean="0"/>
          </a:p>
          <a:p>
            <a:r>
              <a:rPr lang="sv-SE" sz="2600" dirty="0" smtClean="0"/>
              <a:t>Kapitel 2 – Att tänka på redan vid starten</a:t>
            </a:r>
          </a:p>
          <a:p>
            <a:pPr algn="ctr">
              <a:buNone/>
            </a:pPr>
            <a:endParaRPr lang="sv-SE" dirty="0" smtClean="0"/>
          </a:p>
          <a:p>
            <a:pPr algn="ctr">
              <a:buNone/>
            </a:pPr>
            <a:endParaRPr lang="sv-SE" dirty="0" smtClean="0"/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/>
            <a:r>
              <a:rPr lang="sv-SE" sz="1200" dirty="0" smtClean="0">
                <a:cs typeface="Frutiger LT Std 45 Light"/>
              </a:rPr>
              <a:t>MARIA BJÖRKLUND</a:t>
            </a:r>
          </a:p>
          <a:p>
            <a:pPr algn="r"/>
            <a:r>
              <a:rPr lang="sv-SE" sz="1200" dirty="0" smtClean="0">
                <a:cs typeface="Frutiger LT Std 45 Light"/>
              </a:rPr>
              <a:t>ULF PAULSSON</a:t>
            </a:r>
            <a:endParaRPr lang="sv-SE" sz="1200" dirty="0">
              <a:cs typeface="Frutiger LT Std 45 Ligh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86852" y="1006475"/>
            <a:ext cx="7162800" cy="910070"/>
          </a:xfrm>
        </p:spPr>
        <p:txBody>
          <a:bodyPr/>
          <a:lstStyle/>
          <a:p>
            <a:r>
              <a:rPr lang="sv-SE" dirty="0" smtClean="0"/>
              <a:t>En arbetsföljd som är vanlig i de flesta skrivprocesser: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0999" y="6400800"/>
            <a:ext cx="3134895" cy="243305"/>
          </a:xfrm>
        </p:spPr>
        <p:txBody>
          <a:bodyPr/>
          <a:lstStyle/>
          <a:p>
            <a:r>
              <a:rPr lang="sv-SE" dirty="0" smtClean="0"/>
              <a:t>Seminarieboken, Kapitel 2 - Att tänka på redan vid starten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1086852" y="2230698"/>
            <a:ext cx="7162800" cy="2445206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Bestäm uppgiften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Definiera metod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Planera arbetet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Samla stoff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Sovra stoff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Strukturera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Formulera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Bearbeta, stryk och förtydliga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Hänger delarna ihop och är resultaten tydliga?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Putsa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1464646" y="848895"/>
            <a:ext cx="7291671" cy="940650"/>
          </a:xfrm>
        </p:spPr>
        <p:txBody>
          <a:bodyPr>
            <a:normAutofit/>
          </a:bodyPr>
          <a:lstStyle/>
          <a:p>
            <a:r>
              <a:rPr lang="sv-SE" dirty="0" smtClean="0">
                <a:cs typeface="Frutiger LT Std 67 Bold Cn"/>
              </a:rPr>
              <a:t>Summering av vad man bör tänka på vid starten</a:t>
            </a:r>
            <a:endParaRPr lang="sv-SE" dirty="0">
              <a:cs typeface="Frutiger LT Std 67 Bold Cn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1464646" y="2078421"/>
            <a:ext cx="7104512" cy="2620575"/>
          </a:xfrm>
        </p:spPr>
        <p:txBody>
          <a:bodyPr>
            <a:normAutofit/>
          </a:bodyPr>
          <a:lstStyle/>
          <a:p>
            <a:r>
              <a:rPr lang="sv-SE" dirty="0" smtClean="0"/>
              <a:t>Vilka ambitioner finns</a:t>
            </a:r>
          </a:p>
          <a:p>
            <a:r>
              <a:rPr lang="sv-SE" dirty="0" smtClean="0"/>
              <a:t>Hur mycket tid vill man lägga ner på arbetet</a:t>
            </a:r>
          </a:p>
          <a:p>
            <a:r>
              <a:rPr lang="sv-SE" dirty="0" smtClean="0"/>
              <a:t>Hur ska denna tid disponeras</a:t>
            </a:r>
          </a:p>
          <a:p>
            <a:r>
              <a:rPr lang="sv-SE" dirty="0" smtClean="0"/>
              <a:t>Vilka förkunskaper och färdigheter har författarna</a:t>
            </a:r>
          </a:p>
          <a:p>
            <a:r>
              <a:rPr lang="sv-SE" dirty="0" smtClean="0"/>
              <a:t>Vilken typ av resultat eftersträvas</a:t>
            </a:r>
          </a:p>
          <a:p>
            <a:r>
              <a:rPr lang="sv-SE" dirty="0" smtClean="0"/>
              <a:t>Ur vems/vilkas synvinkel ska problemet ses?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80999" y="6400800"/>
            <a:ext cx="3215105" cy="457200"/>
          </a:xfrm>
        </p:spPr>
        <p:txBody>
          <a:bodyPr/>
          <a:lstStyle/>
          <a:p>
            <a:r>
              <a:rPr lang="sv-SE" dirty="0" smtClean="0"/>
              <a:t>Seminarieboken, Kapitel 2 - Att tänka på redan vid starten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Att tänka på vid starten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1447800" y="1775690"/>
            <a:ext cx="5652655" cy="3431309"/>
          </a:xfrm>
        </p:spPr>
        <p:txBody>
          <a:bodyPr>
            <a:normAutofit/>
          </a:bodyPr>
          <a:lstStyle/>
          <a:p>
            <a:r>
              <a:rPr lang="sv-SE" dirty="0" smtClean="0"/>
              <a:t>Ambitionsnivå</a:t>
            </a:r>
          </a:p>
          <a:p>
            <a:r>
              <a:rPr lang="sv-SE" dirty="0" smtClean="0"/>
              <a:t>Tidsaspekten</a:t>
            </a:r>
          </a:p>
          <a:p>
            <a:r>
              <a:rPr lang="sv-SE" dirty="0" smtClean="0"/>
              <a:t>Författarnas förkunskaper och färdigheter</a:t>
            </a:r>
          </a:p>
          <a:p>
            <a:r>
              <a:rPr lang="sv-SE" dirty="0" smtClean="0"/>
              <a:t>Typ av resultat</a:t>
            </a:r>
          </a:p>
          <a:p>
            <a:r>
              <a:rPr lang="sv-SE" dirty="0" smtClean="0"/>
              <a:t>Ur vems synvinkel?</a:t>
            </a:r>
          </a:p>
          <a:p>
            <a:r>
              <a:rPr lang="sv-SE" dirty="0" smtClean="0"/>
              <a:t>Ansvarsfrågan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128818" cy="249382"/>
          </a:xfrm>
        </p:spPr>
        <p:txBody>
          <a:bodyPr/>
          <a:lstStyle/>
          <a:p>
            <a:r>
              <a:rPr lang="sv-SE" smtClean="0"/>
              <a:t>Seminarieboken, Kapitel 2 - Att tänka på redan vid starten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 smtClean="0">
                <a:cs typeface="Frutiger LT Std 67 Bold Cn"/>
              </a:rPr>
              <a:t>Ambitionsnivå</a:t>
            </a:r>
            <a:endParaRPr lang="sv-SE" dirty="0">
              <a:cs typeface="Frutiger LT Std 67 Bold C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75690"/>
            <a:ext cx="5181600" cy="2957945"/>
          </a:xfrm>
        </p:spPr>
        <p:txBody>
          <a:bodyPr>
            <a:normAutofit/>
          </a:bodyPr>
          <a:lstStyle/>
          <a:p>
            <a:r>
              <a:rPr lang="sv-SE" dirty="0" smtClean="0"/>
              <a:t>Vilka ambitioner finns? </a:t>
            </a:r>
            <a:br>
              <a:rPr lang="sv-SE" dirty="0" smtClean="0"/>
            </a:br>
            <a:r>
              <a:rPr lang="sv-SE" i="1" dirty="0" smtClean="0"/>
              <a:t>Varför skriver man uppsats och för vem eller vilka?</a:t>
            </a:r>
          </a:p>
          <a:p>
            <a:r>
              <a:rPr lang="sv-SE" dirty="0" smtClean="0"/>
              <a:t>Val av ambitionsnivå</a:t>
            </a:r>
            <a:br>
              <a:rPr lang="sv-SE" dirty="0" smtClean="0"/>
            </a:br>
            <a:r>
              <a:rPr lang="sv-SE" i="1" dirty="0" smtClean="0"/>
              <a:t>Ambitionsområden: syfte, metod, teori och empiri </a:t>
            </a:r>
          </a:p>
          <a:p>
            <a:pPr>
              <a:buNone/>
            </a:pPr>
            <a:r>
              <a:rPr lang="sv-SE" sz="2200" i="1" dirty="0" smtClean="0"/>
              <a:t>	</a:t>
            </a:r>
            <a:endParaRPr lang="sv-SE" sz="2000" i="1" dirty="0" smtClean="0"/>
          </a:p>
          <a:p>
            <a:pPr>
              <a:buNone/>
            </a:pPr>
            <a:endParaRPr lang="sv-SE" sz="26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105728" cy="272473"/>
          </a:xfrm>
        </p:spPr>
        <p:txBody>
          <a:bodyPr/>
          <a:lstStyle/>
          <a:p>
            <a:r>
              <a:rPr lang="sv-SE" smtClean="0"/>
              <a:t>Seminarieboken, Kapitel 2 - Att tänka på redan vid starten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4"/>
            <a:ext cx="7162800" cy="598343"/>
          </a:xfrm>
        </p:spPr>
        <p:txBody>
          <a:bodyPr>
            <a:noAutofit/>
          </a:bodyPr>
          <a:lstStyle/>
          <a:p>
            <a:r>
              <a:rPr lang="sv-SE" dirty="0" smtClean="0">
                <a:cs typeface="Frutiger LT Std 67 Bold Cn"/>
              </a:rPr>
              <a:t>Tidsaspekten</a:t>
            </a:r>
            <a:endParaRPr lang="sv-SE" dirty="0">
              <a:cs typeface="Frutiger LT Std 67 Bold C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87235"/>
            <a:ext cx="5745018" cy="2750127"/>
          </a:xfrm>
        </p:spPr>
        <p:txBody>
          <a:bodyPr>
            <a:normAutofit/>
          </a:bodyPr>
          <a:lstStyle/>
          <a:p>
            <a:r>
              <a:rPr lang="sv-SE" dirty="0" smtClean="0"/>
              <a:t>Hur mycket tid vill, kan och planerar du att lägga på arbetet</a:t>
            </a:r>
          </a:p>
          <a:p>
            <a:r>
              <a:rPr lang="sv-SE" dirty="0" smtClean="0"/>
              <a:t>Gör tidigt upp en tidsplan</a:t>
            </a:r>
          </a:p>
          <a:p>
            <a:r>
              <a:rPr lang="sv-SE" dirty="0" smtClean="0"/>
              <a:t>Lägg in en </a:t>
            </a:r>
            <a:r>
              <a:rPr lang="sv-SE" i="1" dirty="0" smtClean="0"/>
              <a:t>point of no new learning</a:t>
            </a:r>
          </a:p>
          <a:p>
            <a:r>
              <a:rPr lang="sv-SE" dirty="0" smtClean="0"/>
              <a:t>Avsätt tid för oförutsedda händelser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0999" y="6400800"/>
            <a:ext cx="3186545" cy="260927"/>
          </a:xfrm>
        </p:spPr>
        <p:txBody>
          <a:bodyPr/>
          <a:lstStyle/>
          <a:p>
            <a:r>
              <a:rPr lang="sv-SE" smtClean="0"/>
              <a:t>Seminarieboken, Kapitel 2 - Att tänka på redan vid starten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70709" y="2239817"/>
            <a:ext cx="7162800" cy="1233343"/>
          </a:xfrm>
        </p:spPr>
        <p:txBody>
          <a:bodyPr>
            <a:normAutofit/>
          </a:bodyPr>
          <a:lstStyle/>
          <a:p>
            <a:pPr algn="ctr"/>
            <a:r>
              <a:rPr lang="sv-SE" dirty="0" smtClean="0">
                <a:solidFill>
                  <a:schemeClr val="tx1"/>
                </a:solidFill>
                <a:cs typeface="Frutiger LT Std 67 Bold Cn"/>
              </a:rPr>
              <a:t>Författarnas förkunskaper och färdigheter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140364" cy="180109"/>
          </a:xfrm>
        </p:spPr>
        <p:txBody>
          <a:bodyPr/>
          <a:lstStyle/>
          <a:p>
            <a:r>
              <a:rPr lang="sv-SE" dirty="0" smtClean="0"/>
              <a:t>Seminarieboken, Kapitel 2 - Att tänka på redan vid starten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943100" y="3794760"/>
            <a:ext cx="45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sz="2400" dirty="0" smtClean="0"/>
              <a:t>Kunskaper om området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2400" dirty="0" smtClean="0"/>
              <a:t>Erfarenheter från området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2400" dirty="0" smtClean="0"/>
              <a:t>Speciella färdigheter </a:t>
            </a:r>
            <a:endParaRPr lang="en-US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4"/>
            <a:ext cx="7162800" cy="598343"/>
          </a:xfrm>
        </p:spPr>
        <p:txBody>
          <a:bodyPr>
            <a:noAutofit/>
          </a:bodyPr>
          <a:lstStyle/>
          <a:p>
            <a:r>
              <a:rPr lang="sv-SE" dirty="0" smtClean="0">
                <a:solidFill>
                  <a:schemeClr val="tx1"/>
                </a:solidFill>
                <a:cs typeface="Frutiger LT Std 67 Bold Cn"/>
              </a:rPr>
              <a:t>Typ av resultat</a:t>
            </a:r>
            <a:endParaRPr lang="sv-SE" dirty="0">
              <a:solidFill>
                <a:schemeClr val="tx1"/>
              </a:solidFill>
              <a:cs typeface="Frutiger LT Std 67 Bold C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87235"/>
            <a:ext cx="6800516" cy="2449945"/>
          </a:xfrm>
        </p:spPr>
        <p:txBody>
          <a:bodyPr>
            <a:normAutofit/>
          </a:bodyPr>
          <a:lstStyle/>
          <a:p>
            <a:r>
              <a:rPr lang="sv-SE" dirty="0" smtClean="0"/>
              <a:t>Resultatet: en procentsats, ett ja eller nej, en modell, en beskrivning av variabelsamband eller..?</a:t>
            </a:r>
          </a:p>
          <a:p>
            <a:r>
              <a:rPr lang="sv-SE" dirty="0" smtClean="0"/>
              <a:t>Vilken teoretisk relevans vill man uppnå i resultatet?</a:t>
            </a:r>
          </a:p>
          <a:p>
            <a:r>
              <a:rPr lang="sv-SE" dirty="0" smtClean="0"/>
              <a:t>Vilken praktisk relevans vill man uppnå?</a:t>
            </a:r>
          </a:p>
          <a:p>
            <a:r>
              <a:rPr lang="sv-SE" dirty="0" smtClean="0"/>
              <a:t>Ett resultat med djup eller bredd, eller kanske båda delarna?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0999" y="6400800"/>
            <a:ext cx="3313545" cy="260927"/>
          </a:xfrm>
        </p:spPr>
        <p:txBody>
          <a:bodyPr/>
          <a:lstStyle/>
          <a:p>
            <a:r>
              <a:rPr lang="sv-SE" smtClean="0"/>
              <a:t>Seminarieboken, Kapitel 2 - Att tänka på redan vid starten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9164" y="1604817"/>
            <a:ext cx="7162800" cy="598343"/>
          </a:xfrm>
        </p:spPr>
        <p:txBody>
          <a:bodyPr>
            <a:noAutofit/>
          </a:bodyPr>
          <a:lstStyle/>
          <a:p>
            <a:pPr algn="ctr"/>
            <a:r>
              <a:rPr lang="sv-SE" dirty="0" smtClean="0">
                <a:solidFill>
                  <a:schemeClr val="tx1"/>
                </a:solidFill>
                <a:cs typeface="Frutiger LT Std 67 Bold Cn"/>
              </a:rPr>
              <a:t>Ur vems synvinkel</a:t>
            </a:r>
            <a:endParaRPr lang="sv-SE" dirty="0">
              <a:solidFill>
                <a:schemeClr val="tx1"/>
              </a:solidFill>
              <a:cs typeface="Frutiger LT Std 67 Bold C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920240" y="2597726"/>
            <a:ext cx="5554979" cy="17799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v-SE" sz="2400" dirty="0" smtClean="0"/>
              <a:t>Vem eller vilka ”äger problemet”?</a:t>
            </a:r>
          </a:p>
          <a:p>
            <a:pPr algn="ctr">
              <a:buNone/>
            </a:pPr>
            <a:endParaRPr lang="sv-SE" sz="2400" dirty="0" smtClean="0"/>
          </a:p>
          <a:p>
            <a:pPr algn="ctr">
              <a:buNone/>
            </a:pPr>
            <a:r>
              <a:rPr lang="sv-SE" sz="2400" dirty="0" smtClean="0"/>
              <a:t>dvs. ur vems synvinkel ser man det hela</a:t>
            </a:r>
            <a:endParaRPr lang="sv-SE" sz="24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140364" cy="249382"/>
          </a:xfrm>
        </p:spPr>
        <p:txBody>
          <a:bodyPr/>
          <a:lstStyle/>
          <a:p>
            <a:r>
              <a:rPr lang="sv-SE" dirty="0" smtClean="0"/>
              <a:t>Seminarieboken, Kapitel 2 - Att tänka på redan vid starten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4"/>
            <a:ext cx="7162800" cy="598343"/>
          </a:xfrm>
        </p:spPr>
        <p:txBody>
          <a:bodyPr>
            <a:noAutofit/>
          </a:bodyPr>
          <a:lstStyle/>
          <a:p>
            <a:r>
              <a:rPr lang="sv-SE" dirty="0" smtClean="0">
                <a:solidFill>
                  <a:schemeClr val="tx1"/>
                </a:solidFill>
                <a:cs typeface="Frutiger LT Std 67 Bold Cn"/>
              </a:rPr>
              <a:t>Ansvarsfrågan</a:t>
            </a:r>
            <a:endParaRPr lang="sv-SE" dirty="0">
              <a:solidFill>
                <a:schemeClr val="tx1"/>
              </a:solidFill>
              <a:cs typeface="Frutiger LT Std 67 Bold C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75690"/>
            <a:ext cx="6795655" cy="2888674"/>
          </a:xfrm>
        </p:spPr>
        <p:txBody>
          <a:bodyPr>
            <a:normAutofit/>
          </a:bodyPr>
          <a:lstStyle/>
          <a:p>
            <a:r>
              <a:rPr lang="sv-SE" dirty="0" smtClean="0"/>
              <a:t>Författarens ansvar</a:t>
            </a:r>
            <a:r>
              <a:rPr lang="sv-SE" sz="2600" dirty="0" smtClean="0"/>
              <a:t/>
            </a:r>
            <a:br>
              <a:rPr lang="sv-SE" sz="2600" dirty="0" smtClean="0"/>
            </a:br>
            <a:r>
              <a:rPr lang="sv-SE" sz="2000" dirty="0" smtClean="0"/>
              <a:t>Ansvarar för ämnesval och genomförande</a:t>
            </a:r>
          </a:p>
          <a:p>
            <a:r>
              <a:rPr lang="sv-SE" dirty="0" smtClean="0"/>
              <a:t>Gemensamt ansvar när man arbetar i grupp</a:t>
            </a:r>
            <a:r>
              <a:rPr lang="sv-SE" sz="2600" dirty="0" smtClean="0"/>
              <a:t/>
            </a:r>
            <a:br>
              <a:rPr lang="sv-SE" sz="2600" dirty="0" smtClean="0"/>
            </a:br>
            <a:r>
              <a:rPr lang="sv-SE" sz="2000" dirty="0" smtClean="0"/>
              <a:t>Gruppen ansvarar </a:t>
            </a:r>
            <a:r>
              <a:rPr lang="sv-SE" sz="2000" i="1" dirty="0" smtClean="0"/>
              <a:t>för hela uppsatsen</a:t>
            </a:r>
            <a:r>
              <a:rPr lang="sv-SE" sz="2000" dirty="0" smtClean="0"/>
              <a:t> vid slutseminariet</a:t>
            </a:r>
          </a:p>
          <a:p>
            <a:r>
              <a:rPr lang="sv-SE" dirty="0" smtClean="0"/>
              <a:t>Handledarens ansvar</a:t>
            </a:r>
            <a:r>
              <a:rPr lang="sv-SE" sz="2600" dirty="0" smtClean="0"/>
              <a:t/>
            </a:r>
            <a:br>
              <a:rPr lang="sv-SE" sz="2600" dirty="0" smtClean="0"/>
            </a:br>
            <a:r>
              <a:rPr lang="sv-SE" sz="2000" dirty="0" smtClean="0"/>
              <a:t>Att författarna kommer igång, att ämnesvalet är relevant och genomförbart, att studenterna lämnar in eventuella obligatoriska delrapporter, ge råd efter bästa förmåga.</a:t>
            </a:r>
          </a:p>
          <a:p>
            <a:pPr algn="ctr">
              <a:buNone/>
            </a:pPr>
            <a:endParaRPr lang="sv-SE" sz="2000" dirty="0" smtClean="0">
              <a:latin typeface="Frutiger LT Std 56 Italic"/>
              <a:cs typeface="Frutiger LT Std 56 Italic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128818" cy="272473"/>
          </a:xfrm>
        </p:spPr>
        <p:txBody>
          <a:bodyPr/>
          <a:lstStyle/>
          <a:p>
            <a:r>
              <a:rPr lang="sv-SE" dirty="0" smtClean="0"/>
              <a:t>Seminarieboken, Kapitel 2 - Att tänka på redan vid starten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77475" y="1083742"/>
            <a:ext cx="5989052" cy="567258"/>
          </a:xfrm>
        </p:spPr>
        <p:txBody>
          <a:bodyPr anchor="t">
            <a:normAutofit/>
          </a:bodyPr>
          <a:lstStyle/>
          <a:p>
            <a:pPr algn="ctr"/>
            <a:r>
              <a:rPr lang="sv-SE" dirty="0" smtClean="0">
                <a:cs typeface="Frutiger LT Std 67 Bold Cn"/>
              </a:rPr>
              <a:t>Allmänt om skrivprocessen</a:t>
            </a:r>
            <a:endParaRPr lang="sv-SE" i="1" dirty="0">
              <a:latin typeface="Frutiger LT Std 67 Bold Cn"/>
              <a:cs typeface="Frutiger LT Std 67 Bold Cn"/>
            </a:endParaRPr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sz="half" idx="2"/>
          </p:nvPr>
        </p:nvGraphicFramePr>
        <p:xfrm>
          <a:off x="2770910" y="2759364"/>
          <a:ext cx="3613726" cy="69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140364" cy="295564"/>
          </a:xfrm>
        </p:spPr>
        <p:txBody>
          <a:bodyPr/>
          <a:lstStyle/>
          <a:p>
            <a:r>
              <a:rPr lang="sv-SE" dirty="0" smtClean="0"/>
              <a:t>Seminarieboken, Kapitel 2 - Att tänka på redan vid starten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mall_studentlitteratur_09-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99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8A0000"/>
      </a:accent6>
      <a:hlink>
        <a:srgbClr val="F8F8F8"/>
      </a:hlink>
      <a:folHlink>
        <a:srgbClr val="000000"/>
      </a:folHlink>
    </a:clrScheme>
    <a:fontScheme name="ppmall_studentlitteratur_09-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lnDef>
  </a:objectDefaults>
  <a:extraClrSchemeLst>
    <a:extraClrScheme>
      <a:clrScheme name="ppmall_studentlitteratur_09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mall_studentlitteratur_09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Skrivmall presentation.potx</Template>
  <TotalTime>872</TotalTime>
  <Words>357</Words>
  <Application>Microsoft Office PowerPoint</Application>
  <PresentationFormat>Bildspel på skärmen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ppmall_studentlitteratur_09-1</vt:lpstr>
      <vt:lpstr>Seminarieboken</vt:lpstr>
      <vt:lpstr>Att tänka på vid starten</vt:lpstr>
      <vt:lpstr>Ambitionsnivå</vt:lpstr>
      <vt:lpstr>Tidsaspekten</vt:lpstr>
      <vt:lpstr>Författarnas förkunskaper och färdigheter</vt:lpstr>
      <vt:lpstr>Typ av resultat</vt:lpstr>
      <vt:lpstr>Ur vems synvinkel</vt:lpstr>
      <vt:lpstr>Ansvarsfrågan</vt:lpstr>
      <vt:lpstr>Allmänt om skrivprocessen</vt:lpstr>
      <vt:lpstr>En arbetsföljd som är vanlig i de flesta skrivprocesser:</vt:lpstr>
      <vt:lpstr>Summering av vad man bör tänka på vid starten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Seminarieboken</dc:title>
  <dc:creator>Jörgen Lundahl</dc:creator>
  <cp:lastModifiedBy>Ulf</cp:lastModifiedBy>
  <cp:revision>43</cp:revision>
  <dcterms:created xsi:type="dcterms:W3CDTF">2012-12-27T09:30:38Z</dcterms:created>
  <dcterms:modified xsi:type="dcterms:W3CDTF">2013-01-09T12:40:53Z</dcterms:modified>
</cp:coreProperties>
</file>