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72884" autoAdjust="0"/>
  </p:normalViewPr>
  <p:slideViewPr>
    <p:cSldViewPr snapToGrid="0" snapToObjects="1">
      <p:cViewPr>
        <p:scale>
          <a:sx n="67" d="100"/>
          <a:sy n="67" d="100"/>
        </p:scale>
        <p:origin x="-850" y="-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3" d="100"/>
        <a:sy n="133" d="100"/>
      </p:scale>
      <p:origin x="0" y="4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E360E-0E3C-7A4E-99BF-E3AE0023AA19}" type="datetimeFigureOut">
              <a:rPr lang="sv-SE" smtClean="0"/>
              <a:pPr/>
              <a:t>2013-01-09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C238F-22B0-EE48-92EE-C2F054F66A4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4499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C556F-2AA8-2F4C-9327-D7CBC6BDFCE1}" type="datetimeFigureOut">
              <a:rPr lang="sv-SE" smtClean="0"/>
              <a:pPr/>
              <a:t>2013-01-09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5B542-420F-BC4E-A8F0-9A3FE0A71D9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270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438400"/>
            <a:ext cx="7316788" cy="685800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5988" y="3124200"/>
            <a:ext cx="73152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 sz="24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18444" name="Picture 12" descr="ppt_bage_logo_dev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1 - Kännetecken på ett akademiskt arbete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904866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19900" y="1006475"/>
            <a:ext cx="1790700" cy="48609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447800" y="1006475"/>
            <a:ext cx="5219700" cy="48609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1 - Kännetecken på ett akademiskt arbete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238275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1 - Kännetecken på ett akademiskt arbete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8098837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1 - Kännetecken på ett akademiskt arbete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625884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251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251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1 - Kännetecken på ett akademiskt arbete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8079600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1 - Kännetecken på ett akademiskt arbete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7301487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1 - Kännetecken på ett akademiskt arbete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08331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1 - Kännetecken på ett akademiskt arbete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152106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1 - Kännetecken på ett akademiskt arbete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2412113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1 - Kännetecken på ett akademiskt arbete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6683636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006475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5181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400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r>
              <a:rPr lang="sv-SE" smtClean="0"/>
              <a:t>Seminarieboken, Kapitel 1 - Kännetecken på ett akademiskt arbete</a:t>
            </a:r>
            <a:endParaRPr lang="sv-SE" dirty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50" name="Picture 26" descr="ppt_bage_logo_devi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20000"/>
        <a:buFont typeface="Wingdings" charset="0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23900" indent="-1905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2001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3pPr>
      <a:lvl4pPr marL="1809750" indent="-28575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4pPr>
      <a:lvl5pPr marL="27622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32194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36766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41338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45910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d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5988" y="2095499"/>
            <a:ext cx="7316788" cy="685801"/>
          </a:xfrm>
        </p:spPr>
        <p:txBody>
          <a:bodyPr>
            <a:normAutofit/>
          </a:bodyPr>
          <a:lstStyle/>
          <a:p>
            <a:r>
              <a:rPr lang="sv-SE" sz="4200" dirty="0" smtClean="0">
                <a:cs typeface="Frutiger LT Std 45 Light"/>
              </a:rPr>
              <a:t>Seminarieboken</a:t>
            </a:r>
            <a:endParaRPr lang="sv-SE" sz="4200" dirty="0">
              <a:cs typeface="Frutiger LT Std 45 Light"/>
            </a:endParaRPr>
          </a:p>
        </p:txBody>
      </p:sp>
      <p:sp>
        <p:nvSpPr>
          <p:cNvPr id="9" name="Platshållare för innehåll 8"/>
          <p:cNvSpPr>
            <a:spLocks noGrp="1"/>
          </p:cNvSpPr>
          <p:nvPr>
            <p:ph type="subTitle" idx="1"/>
          </p:nvPr>
        </p:nvSpPr>
        <p:spPr>
          <a:xfrm>
            <a:off x="915988" y="2781300"/>
            <a:ext cx="7315200" cy="3383972"/>
          </a:xfrm>
        </p:spPr>
        <p:txBody>
          <a:bodyPr vert="horz" anchor="t">
            <a:normAutofit/>
          </a:bodyPr>
          <a:lstStyle/>
          <a:p>
            <a:pPr algn="ctr">
              <a:buFontTx/>
              <a:buChar char="-"/>
            </a:pPr>
            <a:r>
              <a:rPr lang="sv-SE" sz="1600" dirty="0" smtClean="0">
                <a:cs typeface="Frutiger LT Std 45 Light"/>
              </a:rPr>
              <a:t>att skriva, presentera och opponera</a:t>
            </a:r>
          </a:p>
          <a:p>
            <a:pPr algn="ctr">
              <a:buNone/>
            </a:pPr>
            <a:endParaRPr lang="sv-SE" dirty="0" smtClean="0"/>
          </a:p>
          <a:p>
            <a:r>
              <a:rPr lang="sv-SE" sz="2600" dirty="0" smtClean="0"/>
              <a:t>Kapitel 1 – Kännetecken på ett akademiskt arbete</a:t>
            </a:r>
          </a:p>
          <a:p>
            <a:pPr algn="ctr">
              <a:buNone/>
            </a:pPr>
            <a:endParaRPr lang="sv-SE" dirty="0" smtClean="0"/>
          </a:p>
          <a:p>
            <a:pPr algn="ctr">
              <a:buNone/>
            </a:pPr>
            <a:endParaRPr lang="sv-SE" dirty="0" smtClean="0"/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/>
            <a:r>
              <a:rPr lang="sv-SE" sz="1200" dirty="0" smtClean="0">
                <a:cs typeface="Frutiger LT Std 45 Light"/>
              </a:rPr>
              <a:t>MARIA BJÖRKLUND</a:t>
            </a:r>
          </a:p>
          <a:p>
            <a:pPr algn="r"/>
            <a:r>
              <a:rPr lang="sv-SE" sz="1200" dirty="0" smtClean="0">
                <a:cs typeface="Frutiger LT Std 45 Light"/>
              </a:rPr>
              <a:t>ULF PAULSSON</a:t>
            </a:r>
            <a:endParaRPr lang="sv-SE" sz="1200" dirty="0">
              <a:cs typeface="Frutiger LT Std 45 Ligh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1006474"/>
            <a:ext cx="6907463" cy="886981"/>
          </a:xfrm>
        </p:spPr>
        <p:txBody>
          <a:bodyPr>
            <a:noAutofit/>
          </a:bodyPr>
          <a:lstStyle/>
          <a:p>
            <a:r>
              <a:rPr lang="sv-SE" dirty="0" smtClean="0"/>
              <a:t>Summering av kännetecken på ett akademiskt arbete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47800" y="2286000"/>
            <a:ext cx="6706577" cy="3181684"/>
          </a:xfrm>
        </p:spPr>
        <p:txBody>
          <a:bodyPr>
            <a:normAutofit/>
          </a:bodyPr>
          <a:lstStyle/>
          <a:p>
            <a:r>
              <a:rPr lang="sv-SE" sz="2200" dirty="0" smtClean="0"/>
              <a:t>Utgår från existerande akademiska kunskaper inom området</a:t>
            </a:r>
          </a:p>
          <a:p>
            <a:r>
              <a:rPr lang="sv-SE" sz="2200" dirty="0" smtClean="0"/>
              <a:t>Frågor av visst allmänt och teoretiskt intresse</a:t>
            </a:r>
          </a:p>
          <a:p>
            <a:r>
              <a:rPr lang="sv-SE" sz="2200" dirty="0" smtClean="0"/>
              <a:t>Allmänt accepterade vetenskapliga metoder</a:t>
            </a:r>
          </a:p>
          <a:p>
            <a:r>
              <a:rPr lang="sv-SE" sz="2200" dirty="0" smtClean="0"/>
              <a:t>En internt logiskt fungerande helhet </a:t>
            </a:r>
          </a:p>
          <a:p>
            <a:r>
              <a:rPr lang="sv-SE" sz="2200" dirty="0" smtClean="0"/>
              <a:t>Möjlighet för läsaren att själv ta ställning</a:t>
            </a:r>
          </a:p>
          <a:p>
            <a:pPr>
              <a:buNone/>
            </a:pPr>
            <a:endParaRPr lang="sv-SE" sz="20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0999" y="6400800"/>
            <a:ext cx="3549318" cy="270042"/>
          </a:xfrm>
        </p:spPr>
        <p:txBody>
          <a:bodyPr/>
          <a:lstStyle/>
          <a:p>
            <a:r>
              <a:rPr lang="sv-SE" dirty="0" smtClean="0"/>
              <a:t>Seminarieboken, Kapitel 1 - Kännetecken på ett akademiskt arbete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799" y="1006475"/>
            <a:ext cx="7062663" cy="457200"/>
          </a:xfrm>
        </p:spPr>
        <p:txBody>
          <a:bodyPr/>
          <a:lstStyle/>
          <a:p>
            <a:r>
              <a:rPr lang="sv-SE" dirty="0" smtClean="0"/>
              <a:t>Kännetecken på ett akademiskt arbete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9" y="1752600"/>
            <a:ext cx="6911109" cy="4114800"/>
          </a:xfrm>
        </p:spPr>
        <p:txBody>
          <a:bodyPr/>
          <a:lstStyle/>
          <a:p>
            <a:r>
              <a:rPr lang="sv-SE" dirty="0" smtClean="0">
                <a:cs typeface="Frutiger LT Std 45 Light"/>
              </a:rPr>
              <a:t>Vilka krav ställs på ett akademiskt arbete?</a:t>
            </a:r>
          </a:p>
          <a:p>
            <a:r>
              <a:rPr lang="sv-SE" dirty="0" smtClean="0">
                <a:cs typeface="Frutiger LT Std 45 Light"/>
              </a:rPr>
              <a:t>Nivåvandring</a:t>
            </a:r>
          </a:p>
          <a:p>
            <a:r>
              <a:rPr lang="sv-SE" dirty="0" smtClean="0">
                <a:cs typeface="Frutiger LT Std 45 Light"/>
              </a:rPr>
              <a:t>Summering av kännetecken på ett akademiskt arbete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1 - Kännetecken på ett akademiskt arbete</a:t>
            </a:r>
            <a:endParaRPr lang="sv-SE"/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1006474"/>
            <a:ext cx="6899564" cy="1023416"/>
          </a:xfrm>
        </p:spPr>
        <p:txBody>
          <a:bodyPr>
            <a:noAutofit/>
          </a:bodyPr>
          <a:lstStyle/>
          <a:p>
            <a:pPr algn="l"/>
            <a:r>
              <a:rPr lang="sv-SE" dirty="0" smtClean="0">
                <a:cs typeface="Frutiger LT Std 45 Light"/>
              </a:rPr>
              <a:t>Vilka krav ställs på ett akademiskt arbete?</a:t>
            </a:r>
            <a:endParaRPr lang="sv-SE" dirty="0">
              <a:cs typeface="Frutiger LT Std 45 Ligh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2029890"/>
            <a:ext cx="6338622" cy="3304099"/>
          </a:xfrm>
        </p:spPr>
        <p:txBody>
          <a:bodyPr>
            <a:normAutofit/>
          </a:bodyPr>
          <a:lstStyle/>
          <a:p>
            <a:r>
              <a:rPr lang="sv-SE" dirty="0" smtClean="0">
                <a:cs typeface="Frutiger LT Std 45 Light"/>
              </a:rPr>
              <a:t>Relatera till existerande akademiska kunskaper</a:t>
            </a:r>
          </a:p>
          <a:p>
            <a:r>
              <a:rPr lang="sv-SE" dirty="0" smtClean="0">
                <a:cs typeface="Frutiger LT Std 45 Light"/>
              </a:rPr>
              <a:t>Allmänt och teoretiskt intresse</a:t>
            </a:r>
          </a:p>
          <a:p>
            <a:r>
              <a:rPr lang="sv-SE" dirty="0" smtClean="0">
                <a:cs typeface="Frutiger LT Std 45 Light"/>
              </a:rPr>
              <a:t>Allmänt accepterade vetenskapliga metoder</a:t>
            </a:r>
          </a:p>
          <a:p>
            <a:r>
              <a:rPr lang="sv-SE" dirty="0" smtClean="0">
                <a:cs typeface="Frutiger LT Std 45 Light"/>
              </a:rPr>
              <a:t>En internt logisk fungerande helhet</a:t>
            </a:r>
          </a:p>
          <a:p>
            <a:r>
              <a:rPr lang="sv-SE" dirty="0" smtClean="0">
                <a:cs typeface="Frutiger LT Std 45 Light"/>
              </a:rPr>
              <a:t>Ge läsaren möjlighet att själv ta ställning </a:t>
            </a:r>
            <a:endParaRPr lang="sv-SE" dirty="0">
              <a:cs typeface="Frutiger LT Std 45 Light"/>
            </a:endParaRP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>
          <a:xfrm>
            <a:off x="380999" y="6400800"/>
            <a:ext cx="3402263" cy="256674"/>
          </a:xfrm>
        </p:spPr>
        <p:txBody>
          <a:bodyPr/>
          <a:lstStyle/>
          <a:p>
            <a:r>
              <a:rPr lang="sv-SE" dirty="0" smtClean="0"/>
              <a:t>Seminarieboken, Kapitel 1 - Kännetecken på ett akademiskt arbete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1006475"/>
            <a:ext cx="6409837" cy="898525"/>
          </a:xfrm>
        </p:spPr>
        <p:txBody>
          <a:bodyPr>
            <a:noAutofit/>
          </a:bodyPr>
          <a:lstStyle/>
          <a:p>
            <a:pPr algn="l"/>
            <a:r>
              <a:rPr lang="sv-SE" dirty="0" smtClean="0">
                <a:solidFill>
                  <a:schemeClr val="tx1"/>
                </a:solidFill>
                <a:cs typeface="Frutiger LT Std 45 Light"/>
              </a:rPr>
              <a:t>Relatera till existerande </a:t>
            </a:r>
            <a:r>
              <a:rPr lang="sv-SE" dirty="0" smtClean="0">
                <a:solidFill>
                  <a:schemeClr val="tx1"/>
                </a:solidFill>
                <a:cs typeface="Frutiger LT Std 67 Bold Condensed"/>
              </a:rPr>
              <a:t>akademiska</a:t>
            </a:r>
            <a:r>
              <a:rPr lang="sv-SE" dirty="0" smtClean="0">
                <a:solidFill>
                  <a:schemeClr val="tx1"/>
                </a:solidFill>
                <a:cs typeface="Frutiger LT Std 45 Light"/>
              </a:rPr>
              <a:t> kunskaper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8" y="2226393"/>
            <a:ext cx="6409839" cy="3269247"/>
          </a:xfrm>
        </p:spPr>
        <p:txBody>
          <a:bodyPr>
            <a:noAutofit/>
          </a:bodyPr>
          <a:lstStyle/>
          <a:p>
            <a:r>
              <a:rPr lang="sv-SE" dirty="0" smtClean="0"/>
              <a:t>Känna till existerande teorier, modeller och data inom det studerade området.</a:t>
            </a:r>
          </a:p>
          <a:p>
            <a:r>
              <a:rPr lang="sv-SE" dirty="0" smtClean="0"/>
              <a:t>Utgå från/beakta existerande teorier, modeller och data.</a:t>
            </a:r>
          </a:p>
          <a:p>
            <a:r>
              <a:rPr lang="sv-SE" dirty="0" smtClean="0"/>
              <a:t>Diskutera resultatens överensstämmelse med redan existerande teorier, modeller och data.</a:t>
            </a:r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429000" cy="256674"/>
          </a:xfrm>
        </p:spPr>
        <p:txBody>
          <a:bodyPr/>
          <a:lstStyle/>
          <a:p>
            <a:r>
              <a:rPr lang="sv-SE" dirty="0" smtClean="0"/>
              <a:t>Seminarieboken, Kapitel 1 - Kännetecken på ett akademiskt arbete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6145505" y="647266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1006475"/>
            <a:ext cx="7162800" cy="448252"/>
          </a:xfrm>
        </p:spPr>
        <p:txBody>
          <a:bodyPr>
            <a:noAutofit/>
          </a:bodyPr>
          <a:lstStyle/>
          <a:p>
            <a:r>
              <a:rPr lang="sv-SE" dirty="0" smtClean="0">
                <a:cs typeface="Frutiger LT Std 45 Light"/>
              </a:rPr>
              <a:t>Både av allmänt och teoretiskt intresse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9" y="1819712"/>
            <a:ext cx="6433578" cy="18517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Generella problemställningar:</a:t>
            </a:r>
          </a:p>
          <a:p>
            <a:r>
              <a:rPr lang="sv-SE" dirty="0" smtClean="0"/>
              <a:t>Frågor som har ett visst </a:t>
            </a:r>
            <a:r>
              <a:rPr lang="sv-SE" i="1" dirty="0" smtClean="0"/>
              <a:t>allmänt intresse</a:t>
            </a:r>
          </a:p>
          <a:p>
            <a:r>
              <a:rPr lang="sv-SE" dirty="0" smtClean="0"/>
              <a:t>Frågor som har en </a:t>
            </a:r>
            <a:r>
              <a:rPr lang="sv-SE" i="1" dirty="0" smtClean="0"/>
              <a:t>teoretisk dimension</a:t>
            </a:r>
            <a:endParaRPr lang="sv-SE" i="1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749842" cy="229937"/>
          </a:xfrm>
        </p:spPr>
        <p:txBody>
          <a:bodyPr/>
          <a:lstStyle/>
          <a:p>
            <a:r>
              <a:rPr lang="sv-SE" dirty="0" smtClean="0"/>
              <a:t>Seminarieboken, Kapitel 1 - Kännetecken på ett akademiskt arbete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22116" y="1006475"/>
            <a:ext cx="4902200" cy="944708"/>
          </a:xfrm>
        </p:spPr>
        <p:txBody>
          <a:bodyPr>
            <a:noAutofit/>
          </a:bodyPr>
          <a:lstStyle/>
          <a:p>
            <a:r>
              <a:rPr lang="sv-SE" dirty="0" smtClean="0"/>
              <a:t>Allmänt accepterade vetenskapliga metoder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822116" y="2209873"/>
            <a:ext cx="3820160" cy="1680945"/>
          </a:xfrm>
        </p:spPr>
        <p:txBody>
          <a:bodyPr>
            <a:normAutofit/>
          </a:bodyPr>
          <a:lstStyle/>
          <a:p>
            <a:r>
              <a:rPr lang="sv-SE" dirty="0" smtClean="0"/>
              <a:t>Kontrollerbara</a:t>
            </a:r>
          </a:p>
          <a:p>
            <a:r>
              <a:rPr lang="sv-SE" dirty="0" smtClean="0"/>
              <a:t>Individoberoende</a:t>
            </a:r>
          </a:p>
          <a:p>
            <a:r>
              <a:rPr lang="sv-SE" dirty="0" smtClean="0"/>
              <a:t>Möjliga att upprepa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749842" cy="256674"/>
          </a:xfrm>
        </p:spPr>
        <p:txBody>
          <a:bodyPr/>
          <a:lstStyle/>
          <a:p>
            <a:r>
              <a:rPr lang="sv-SE" dirty="0" smtClean="0"/>
              <a:t>Seminarieboken, Kapitel 1 - Kännetecken på ett akademiskt arbete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999017"/>
            <a:ext cx="6265779" cy="664661"/>
          </a:xfrm>
        </p:spPr>
        <p:txBody>
          <a:bodyPr>
            <a:normAutofit fontScale="90000"/>
          </a:bodyPr>
          <a:lstStyle/>
          <a:p>
            <a:r>
              <a:rPr lang="sv-SE" sz="3333" dirty="0" smtClean="0">
                <a:cs typeface="Frutiger LT Std 67 Bold Cn"/>
              </a:rPr>
              <a:t>En </a:t>
            </a:r>
            <a:r>
              <a:rPr lang="sv-SE" sz="3333" dirty="0" smtClean="0">
                <a:cs typeface="Frutiger LT Std 65 Bold"/>
              </a:rPr>
              <a:t>internt</a:t>
            </a:r>
            <a:r>
              <a:rPr lang="sv-SE" sz="3333" dirty="0" smtClean="0">
                <a:cs typeface="Frutiger LT Std 67 Bold Cn"/>
              </a:rPr>
              <a:t> fungerande helhet</a:t>
            </a:r>
            <a:r>
              <a:rPr lang="sv-SE" sz="3500" dirty="0" smtClean="0">
                <a:cs typeface="Frutiger LT Std 67 Bold Cn"/>
              </a:rPr>
              <a:t/>
            </a:r>
            <a:br>
              <a:rPr lang="sv-SE" sz="3500" dirty="0" smtClean="0">
                <a:cs typeface="Frutiger LT Std 67 Bold Cn"/>
              </a:rPr>
            </a:br>
            <a:endParaRPr lang="sv-SE" sz="3500" dirty="0">
              <a:cs typeface="Frutiger LT Std 67 Bold Cn"/>
            </a:endParaRPr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1447799" y="1837718"/>
            <a:ext cx="6265779" cy="61478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sv-SE" sz="1600" dirty="0" smtClean="0"/>
              <a:t>Den röda tråden i uppsatsen binder samman uppsatsens olika delar så att de stämmer överens.</a:t>
            </a:r>
          </a:p>
          <a:p>
            <a:pPr>
              <a:buNone/>
            </a:pPr>
            <a:endParaRPr lang="sv-SE" sz="16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562684" cy="243305"/>
          </a:xfrm>
        </p:spPr>
        <p:txBody>
          <a:bodyPr/>
          <a:lstStyle/>
          <a:p>
            <a:r>
              <a:rPr lang="sv-SE" dirty="0" smtClean="0"/>
              <a:t>Seminarieboken, Kapitel 1 - Kännetecken på ett akademiskt arbete</a:t>
            </a:r>
            <a:endParaRPr lang="sv-SE" dirty="0"/>
          </a:p>
        </p:txBody>
      </p:sp>
      <p:pic>
        <p:nvPicPr>
          <p:cNvPr id="6" name="Bildobjekt 5" descr="8093_figur_1_1.ai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447800" y="2639655"/>
            <a:ext cx="5744411" cy="3312914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1006474"/>
            <a:ext cx="5745018" cy="944708"/>
          </a:xfrm>
        </p:spPr>
        <p:txBody>
          <a:bodyPr anchor="t">
            <a:noAutofit/>
          </a:bodyPr>
          <a:lstStyle/>
          <a:p>
            <a:pPr algn="l"/>
            <a:r>
              <a:rPr lang="sv-SE" dirty="0" smtClean="0">
                <a:solidFill>
                  <a:schemeClr val="tx1"/>
                </a:solidFill>
              </a:rPr>
              <a:t>Ge läsaren möjlighet att själv ta ställning till studien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2225478"/>
            <a:ext cx="5745018" cy="3593432"/>
          </a:xfrm>
        </p:spPr>
        <p:txBody>
          <a:bodyPr>
            <a:normAutofit/>
          </a:bodyPr>
          <a:lstStyle/>
          <a:p>
            <a:r>
              <a:rPr lang="sv-SE" dirty="0" smtClean="0"/>
              <a:t>Anger klart vad som är egna respektive andras synpunkter</a:t>
            </a:r>
            <a:endParaRPr lang="sv-SE" i="1" dirty="0" smtClean="0"/>
          </a:p>
          <a:p>
            <a:r>
              <a:rPr lang="sv-SE" dirty="0" smtClean="0"/>
              <a:t>Källorna bör anges i kortform i den löpande texten</a:t>
            </a:r>
          </a:p>
          <a:p>
            <a:r>
              <a:rPr lang="sv-SE" dirty="0" smtClean="0"/>
              <a:t>Fullständiga referenser i källförteckningen</a:t>
            </a:r>
          </a:p>
          <a:p>
            <a:r>
              <a:rPr lang="sv-SE" dirty="0" smtClean="0"/>
              <a:t>Referenser enligt de etablerade referenssystemen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495842" cy="243305"/>
          </a:xfrm>
        </p:spPr>
        <p:txBody>
          <a:bodyPr/>
          <a:lstStyle/>
          <a:p>
            <a:r>
              <a:rPr lang="sv-SE" dirty="0" smtClean="0"/>
              <a:t>Seminarieboken, Kapitel 1 - Kännetecken på ett akademiskt arbete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96268" y="1006474"/>
            <a:ext cx="2896937" cy="459799"/>
          </a:xfrm>
        </p:spPr>
        <p:txBody>
          <a:bodyPr>
            <a:noAutofit/>
          </a:bodyPr>
          <a:lstStyle/>
          <a:p>
            <a:r>
              <a:rPr lang="sv-SE" dirty="0" smtClean="0"/>
              <a:t>Nivåvandring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442368" cy="293780"/>
          </a:xfrm>
        </p:spPr>
        <p:txBody>
          <a:bodyPr/>
          <a:lstStyle/>
          <a:p>
            <a:r>
              <a:rPr lang="sv-SE" dirty="0" smtClean="0"/>
              <a:t>Seminarieboken, Kapitel 1 - Kännetecken på ett akademiskt arbete</a:t>
            </a:r>
            <a:endParaRPr lang="sv-SE" dirty="0"/>
          </a:p>
        </p:txBody>
      </p:sp>
      <p:pic>
        <p:nvPicPr>
          <p:cNvPr id="7" name="Platshållare för innehåll 6" descr="8093_figur_1_2.ai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t="-37241" b="-37241"/>
              <a:stretch>
                <a:fillRect/>
              </a:stretch>
            </p:blipFill>
          </mc:Choice>
          <mc:Fallback>
            <p:blipFill>
              <a:blip r:embed="rId3"/>
              <a:srcRect t="-37241" b="-37241"/>
              <a:stretch>
                <a:fillRect/>
              </a:stretch>
            </p:blipFill>
          </mc:Fallback>
        </mc:AlternateContent>
        <p:spPr>
          <a:xfrm>
            <a:off x="1033379" y="1025264"/>
            <a:ext cx="7162800" cy="5688106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mall_studentlitteratur_09-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99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8A0000"/>
      </a:accent6>
      <a:hlink>
        <a:srgbClr val="F8F8F8"/>
      </a:hlink>
      <a:folHlink>
        <a:srgbClr val="000000"/>
      </a:folHlink>
    </a:clrScheme>
    <a:fontScheme name="ppmall_studentlitteratur_09-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0000"/>
          </a:buClr>
          <a:buSzPct val="120000"/>
          <a:buFont typeface="Wingdings" charset="0"/>
          <a:buChar char="§"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Stone San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0000"/>
          </a:buClr>
          <a:buSzPct val="120000"/>
          <a:buFont typeface="Wingdings" charset="0"/>
          <a:buChar char="§"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Stone Sans" charset="0"/>
            <a:ea typeface="ＭＳ Ｐゴシック" charset="0"/>
          </a:defRPr>
        </a:defPPr>
      </a:lstStyle>
    </a:lnDef>
  </a:objectDefaults>
  <a:extraClrSchemeLst>
    <a:extraClrScheme>
      <a:clrScheme name="ppmall_studentlitteratur_09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mall_studentlitteratur_09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Skrivmall presentation.potx</Template>
  <TotalTime>652</TotalTime>
  <Words>327</Words>
  <Application>Microsoft Office PowerPoint</Application>
  <PresentationFormat>Bildspel på skärmen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ppmall_studentlitteratur_09-1</vt:lpstr>
      <vt:lpstr>Seminarieboken</vt:lpstr>
      <vt:lpstr>Kännetecken på ett akademiskt arbete</vt:lpstr>
      <vt:lpstr>Vilka krav ställs på ett akademiskt arbete?</vt:lpstr>
      <vt:lpstr>Relatera till existerande akademiska kunskaper</vt:lpstr>
      <vt:lpstr>Både av allmänt och teoretiskt intresse</vt:lpstr>
      <vt:lpstr>Allmänt accepterade vetenskapliga metoder</vt:lpstr>
      <vt:lpstr>En internt fungerande helhet </vt:lpstr>
      <vt:lpstr>Ge läsaren möjlighet att själv ta ställning till studien</vt:lpstr>
      <vt:lpstr>Nivåvandring</vt:lpstr>
      <vt:lpstr>Summering av kännetecken på ett akademiskt arbete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Seminarieboken</dc:title>
  <dc:creator>Jörgen Lundahl</dc:creator>
  <cp:lastModifiedBy>Ulf</cp:lastModifiedBy>
  <cp:revision>39</cp:revision>
  <dcterms:created xsi:type="dcterms:W3CDTF">2012-12-27T11:36:02Z</dcterms:created>
  <dcterms:modified xsi:type="dcterms:W3CDTF">2013-01-09T12:39:19Z</dcterms:modified>
</cp:coreProperties>
</file>