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sldIdLst>
    <p:sldId id="286" r:id="rId2"/>
    <p:sldId id="288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3" r:id="rId22"/>
    <p:sldId id="278" r:id="rId23"/>
    <p:sldId id="276" r:id="rId24"/>
    <p:sldId id="277" r:id="rId25"/>
    <p:sldId id="279" r:id="rId26"/>
    <p:sldId id="280" r:id="rId27"/>
    <p:sldId id="281" r:id="rId28"/>
    <p:sldId id="282" r:id="rId29"/>
    <p:sldId id="285" r:id="rId30"/>
    <p:sldId id="283" r:id="rId31"/>
    <p:sldId id="284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0AE250E-338D-3D4D-9F20-640B17BDF9E9}">
          <p14:sldIdLst>
            <p14:sldId id="286"/>
            <p14:sldId id="288"/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4"/>
            <p14:sldId id="275"/>
            <p14:sldId id="273"/>
          </p14:sldIdLst>
        </p14:section>
        <p14:section name="Arbetslivskonsekvenser" id="{0771AF19-515C-FD41-A034-22567A3FE8A9}">
          <p14:sldIdLst>
            <p14:sldId id="278"/>
            <p14:sldId id="276"/>
            <p14:sldId id="277"/>
            <p14:sldId id="279"/>
            <p14:sldId id="280"/>
            <p14:sldId id="281"/>
            <p14:sldId id="282"/>
            <p14:sldId id="285"/>
            <p14:sldId id="283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78"/>
    <p:restoredTop sz="86670" autoAdjust="0"/>
  </p:normalViewPr>
  <p:slideViewPr>
    <p:cSldViewPr snapToGrid="0" snapToObjects="1">
      <p:cViewPr varScale="1">
        <p:scale>
          <a:sx n="288" d="100"/>
          <a:sy n="288" d="100"/>
        </p:scale>
        <p:origin x="267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271" d="100"/>
          <a:sy n="271" d="100"/>
        </p:scale>
        <p:origin x="8304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98BF5-4CE9-4E16-B24B-A13F70B32BAA}" type="datetimeFigureOut">
              <a:rPr lang="sv-SE" smtClean="0"/>
              <a:t>2020-02-28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3FE03-BA79-49AC-890D-D2F0C220B6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0385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3FE03-BA79-49AC-890D-D2F0C220B611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5301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3FE03-BA79-49AC-890D-D2F0C220B611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2294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3FE03-BA79-49AC-890D-D2F0C220B611}" type="slidenum">
              <a:rPr lang="sv-SE" smtClean="0"/>
              <a:t>30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6417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3FE03-BA79-49AC-890D-D2F0C220B611}" type="slidenum">
              <a:rPr lang="sv-SE" smtClean="0"/>
              <a:t>31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3375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edit</a:t>
            </a:r>
            <a:r>
              <a:rPr lang="sv-SE" dirty="0"/>
              <a:t> Master </a:t>
            </a:r>
            <a:r>
              <a:rPr lang="sv-SE" dirty="0" err="1"/>
              <a:t>title</a:t>
            </a:r>
            <a:r>
              <a:rPr lang="sv-SE" dirty="0"/>
              <a:t>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edit</a:t>
            </a:r>
            <a:r>
              <a:rPr lang="sv-SE" dirty="0"/>
              <a:t> Master </a:t>
            </a:r>
            <a:r>
              <a:rPr lang="sv-SE" dirty="0" err="1"/>
              <a:t>subtitle</a:t>
            </a:r>
            <a:r>
              <a:rPr lang="sv-SE" dirty="0"/>
              <a:t>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FD8287-8DA1-D64C-90F1-4A8F7CBB3397}" type="datetime1">
              <a:rPr lang="sv-SE" smtClean="0"/>
              <a:t>2020-02-28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4004" y="6356350"/>
            <a:ext cx="5115992" cy="365125"/>
          </a:xfrm>
          <a:prstGeom prst="rect">
            <a:avLst/>
          </a:prstGeom>
        </p:spPr>
        <p:txBody>
          <a:bodyPr/>
          <a:lstStyle/>
          <a:p>
            <a:r>
              <a:rPr lang="en-GB" dirty="0" err="1"/>
              <a:t>Föreläsning</a:t>
            </a:r>
            <a:r>
              <a:rPr lang="en-GB" dirty="0"/>
              <a:t> till </a:t>
            </a:r>
            <a:r>
              <a:rPr lang="en-GB" i="1" dirty="0" err="1"/>
              <a:t>Epilepsi</a:t>
            </a:r>
            <a:r>
              <a:rPr lang="en-GB" i="1" dirty="0"/>
              <a:t> </a:t>
            </a:r>
            <a:r>
              <a:rPr lang="en-GB" i="1" dirty="0" err="1"/>
              <a:t>i</a:t>
            </a:r>
            <a:r>
              <a:rPr lang="en-GB" i="1" dirty="0"/>
              <a:t> </a:t>
            </a:r>
            <a:r>
              <a:rPr lang="en-GB" i="1" dirty="0" err="1"/>
              <a:t>arbetslivet</a:t>
            </a:r>
            <a:r>
              <a:rPr lang="en-GB" i="1" dirty="0"/>
              <a:t> </a:t>
            </a:r>
            <a:r>
              <a:rPr lang="en-GB" dirty="0"/>
              <a:t>© Johan </a:t>
            </a:r>
            <a:r>
              <a:rPr lang="en-GB" dirty="0" err="1"/>
              <a:t>Zelano</a:t>
            </a:r>
            <a:r>
              <a:rPr lang="en-GB" dirty="0"/>
              <a:t> </a:t>
            </a:r>
            <a:r>
              <a:rPr lang="en-GB" dirty="0" err="1"/>
              <a:t>och</a:t>
            </a:r>
            <a:r>
              <a:rPr lang="en-GB" dirty="0"/>
              <a:t> </a:t>
            </a:r>
            <a:r>
              <a:rPr lang="en-GB" dirty="0" err="1"/>
              <a:t>Studentlitteratur</a:t>
            </a:r>
            <a:r>
              <a:rPr lang="en-GB" dirty="0"/>
              <a:t>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901DDF-CE9B-7A47-8D6D-D23915EEC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521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74AA9D-604E-7042-9EAD-7ED72CDBD965}" type="datetime1">
              <a:rPr lang="sv-SE" smtClean="0"/>
              <a:t>2020-02-28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82229" y="6356350"/>
            <a:ext cx="5179541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Föreläsning till Epilepsi i arbetslivet © Johan Zelano och Studentlitteratur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901DDF-CE9B-7A47-8D6D-D23915EEC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330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1591EB-04CC-8E45-9071-3F59CFB92970}" type="datetime1">
              <a:rPr lang="sv-SE" smtClean="0"/>
              <a:t>2020-02-28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82229" y="6356350"/>
            <a:ext cx="5179541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Föreläsning till Epilepsi i arbetslivet © Johan Zelano och Studentlitteratur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901DDF-CE9B-7A47-8D6D-D23915EEC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352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edit</a:t>
            </a:r>
            <a:r>
              <a:rPr lang="sv-SE" dirty="0"/>
              <a:t> Master </a:t>
            </a:r>
            <a:r>
              <a:rPr lang="sv-SE" dirty="0" err="1"/>
              <a:t>title</a:t>
            </a:r>
            <a:r>
              <a:rPr lang="sv-SE" dirty="0"/>
              <a:t>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endParaRPr lang="sv-SE" dirty="0"/>
          </a:p>
          <a:p>
            <a:pPr lvl="1"/>
            <a:r>
              <a:rPr lang="sv-SE" dirty="0"/>
              <a:t>Second </a:t>
            </a:r>
            <a:r>
              <a:rPr lang="sv-SE" dirty="0" err="1"/>
              <a:t>level</a:t>
            </a:r>
            <a:endParaRPr lang="sv-SE" dirty="0"/>
          </a:p>
          <a:p>
            <a:pPr lvl="2"/>
            <a:r>
              <a:rPr lang="sv-SE" dirty="0" err="1"/>
              <a:t>Third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pPr lvl="3"/>
            <a:r>
              <a:rPr lang="sv-SE" dirty="0" err="1"/>
              <a:t>Fourth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pPr lvl="4"/>
            <a:r>
              <a:rPr lang="sv-SE" dirty="0" err="1"/>
              <a:t>Fifth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5333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6977" y="6356350"/>
            <a:ext cx="5183071" cy="365125"/>
          </a:xfrm>
          <a:prstGeom prst="rect">
            <a:avLst/>
          </a:prstGeom>
        </p:spPr>
        <p:txBody>
          <a:bodyPr/>
          <a:lstStyle/>
          <a:p>
            <a:r>
              <a:rPr lang="en-GB" dirty="0" err="1"/>
              <a:t>Föreläsning</a:t>
            </a:r>
            <a:r>
              <a:rPr lang="en-GB" dirty="0"/>
              <a:t> till </a:t>
            </a:r>
            <a:r>
              <a:rPr lang="en-GB" dirty="0" err="1"/>
              <a:t>Epilepsi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arbetslivet</a:t>
            </a:r>
            <a:r>
              <a:rPr lang="en-GB" dirty="0"/>
              <a:t> © Johan </a:t>
            </a:r>
            <a:r>
              <a:rPr lang="en-GB" dirty="0" err="1"/>
              <a:t>Zelano</a:t>
            </a:r>
            <a:r>
              <a:rPr lang="en-GB" dirty="0"/>
              <a:t> </a:t>
            </a:r>
            <a:r>
              <a:rPr lang="en-GB" dirty="0" err="1"/>
              <a:t>och</a:t>
            </a:r>
            <a:r>
              <a:rPr lang="en-GB" dirty="0"/>
              <a:t> </a:t>
            </a:r>
            <a:r>
              <a:rPr lang="en-GB" dirty="0" err="1"/>
              <a:t>Studentlitteratur</a:t>
            </a:r>
            <a:r>
              <a:rPr lang="en-GB" dirty="0"/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853468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72AC1B-6D79-0242-A7B2-2E6C9504D83B}" type="datetime1">
              <a:rPr lang="sv-SE" smtClean="0"/>
              <a:t>2020-02-28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82229" y="6356350"/>
            <a:ext cx="5179541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Föreläsning till Epilepsi i arbetslivet © Johan Zelano och Studentlitteratur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901DDF-CE9B-7A47-8D6D-D23915EEC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99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8F7375-A413-F24E-A952-A8D8D49B9D93}" type="datetime1">
              <a:rPr lang="sv-SE" smtClean="0"/>
              <a:t>2020-02-28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82229" y="6356350"/>
            <a:ext cx="5179541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Föreläsning till Epilepsi i arbetslivet © Johan Zelano och Studentlitteratur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901DDF-CE9B-7A47-8D6D-D23915EEC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55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BD84CC-3E4A-B148-95A8-D2FF67AC4638}" type="datetime1">
              <a:rPr lang="sv-SE" smtClean="0"/>
              <a:t>2020-02-28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82229" y="6356350"/>
            <a:ext cx="5179541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Föreläsning till Epilepsi i arbetslivet © Johan Zelano och Studentlitteratur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901DDF-CE9B-7A47-8D6D-D23915EEC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31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9EE068-8885-994D-AE4A-1638DF0A740C}" type="datetime1">
              <a:rPr lang="sv-SE" smtClean="0"/>
              <a:t>2020-02-28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901DDF-CE9B-7A47-8D6D-D23915EEC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464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8508EC-B4F0-1847-A8B8-68A5B7B309E4}" type="datetime1">
              <a:rPr lang="sv-SE" smtClean="0"/>
              <a:t>2020-02-28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82229" y="6356350"/>
            <a:ext cx="5179541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Föreläsning till Epilepsi i arbetslivet © Johan Zelano och Studentlitteratur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901DDF-CE9B-7A47-8D6D-D23915EEC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039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E91312-3D1B-D24D-BA35-CEFBFD917C74}" type="datetime1">
              <a:rPr lang="sv-SE" smtClean="0"/>
              <a:t>2020-02-28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82229" y="6356350"/>
            <a:ext cx="5179541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Föreläsning till Epilepsi i arbetslivet © Johan Zelano och Studentlitteratur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901DDF-CE9B-7A47-8D6D-D23915EEC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564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FF3D6460-ECF1-094F-8D8C-E04DBC4B68D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388702"/>
            <a:ext cx="9144000" cy="646929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edit</a:t>
            </a:r>
            <a:r>
              <a:rPr lang="sv-SE" dirty="0"/>
              <a:t> Master </a:t>
            </a:r>
            <a:r>
              <a:rPr lang="sv-SE" dirty="0" err="1"/>
              <a:t>title</a:t>
            </a:r>
            <a:r>
              <a:rPr lang="sv-SE" dirty="0"/>
              <a:t>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endParaRPr lang="sv-SE" dirty="0"/>
          </a:p>
          <a:p>
            <a:pPr lvl="1"/>
            <a:r>
              <a:rPr lang="sv-SE" dirty="0"/>
              <a:t>Second </a:t>
            </a:r>
            <a:r>
              <a:rPr lang="sv-SE" dirty="0" err="1"/>
              <a:t>level</a:t>
            </a:r>
            <a:endParaRPr lang="sv-SE" dirty="0"/>
          </a:p>
          <a:p>
            <a:pPr lvl="2"/>
            <a:r>
              <a:rPr lang="sv-SE" noProof="0" dirty="0" err="1"/>
              <a:t>Third</a:t>
            </a:r>
            <a:r>
              <a:rPr lang="sv-SE" noProof="0" dirty="0"/>
              <a:t> </a:t>
            </a:r>
            <a:r>
              <a:rPr lang="sv-SE" noProof="0" dirty="0" err="1"/>
              <a:t>level</a:t>
            </a:r>
            <a:endParaRPr lang="sv-SE" noProof="0" dirty="0"/>
          </a:p>
          <a:p>
            <a:pPr lvl="3"/>
            <a:r>
              <a:rPr lang="sv-SE" dirty="0" err="1"/>
              <a:t>Fourth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pPr lvl="4"/>
            <a:r>
              <a:rPr lang="sv-SE" dirty="0" err="1"/>
              <a:t>Fifth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6361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>
            <a:extLst>
              <a:ext uri="{FF2B5EF4-FFF2-40B4-BE49-F238E27FC236}">
                <a16:creationId xmlns:a16="http://schemas.microsoft.com/office/drawing/2014/main" id="{108FEE7E-E5D6-7942-954C-6F3D2A07B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6902"/>
            <a:ext cx="9144000" cy="646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810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/>
              <a:t>Diagnos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7066" y="1143000"/>
            <a:ext cx="4729867" cy="4525963"/>
          </a:xfrm>
        </p:spPr>
        <p:txBody>
          <a:bodyPr>
            <a:normAutofit/>
          </a:bodyPr>
          <a:lstStyle/>
          <a:p>
            <a:r>
              <a:rPr lang="en-US" dirty="0"/>
              <a:t>Man </a:t>
            </a:r>
            <a:r>
              <a:rPr lang="en-US" dirty="0" err="1"/>
              <a:t>beräknar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omkring</a:t>
            </a:r>
            <a:r>
              <a:rPr lang="en-US" dirty="0"/>
              <a:t> en </a:t>
            </a:r>
            <a:r>
              <a:rPr lang="en-US" dirty="0" err="1"/>
              <a:t>tiondel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befolkningen</a:t>
            </a:r>
            <a:r>
              <a:rPr lang="en-US" dirty="0"/>
              <a:t> </a:t>
            </a:r>
            <a:r>
              <a:rPr lang="en-US" dirty="0" err="1"/>
              <a:t>någon</a:t>
            </a:r>
            <a:r>
              <a:rPr lang="en-US" dirty="0"/>
              <a:t> </a:t>
            </a:r>
            <a:r>
              <a:rPr lang="en-US" dirty="0" err="1"/>
              <a:t>gång</a:t>
            </a:r>
            <a:r>
              <a:rPr lang="en-US" dirty="0"/>
              <a:t> under </a:t>
            </a:r>
            <a:r>
              <a:rPr lang="en-US" dirty="0" err="1"/>
              <a:t>livet</a:t>
            </a:r>
            <a:r>
              <a:rPr lang="en-US" dirty="0"/>
              <a:t> </a:t>
            </a:r>
            <a:r>
              <a:rPr lang="en-US" dirty="0" err="1"/>
              <a:t>kommer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få</a:t>
            </a:r>
            <a:r>
              <a:rPr lang="en-US" dirty="0"/>
              <a:t> </a:t>
            </a:r>
            <a:r>
              <a:rPr lang="en-US" dirty="0" err="1"/>
              <a:t>ett</a:t>
            </a:r>
            <a:r>
              <a:rPr lang="en-US" dirty="0"/>
              <a:t> </a:t>
            </a:r>
            <a:r>
              <a:rPr lang="en-US" dirty="0" err="1"/>
              <a:t>epileptiskt</a:t>
            </a:r>
            <a:r>
              <a:rPr lang="en-US" dirty="0"/>
              <a:t> </a:t>
            </a:r>
            <a:r>
              <a:rPr lang="en-US" dirty="0" err="1"/>
              <a:t>anfall</a:t>
            </a:r>
            <a:r>
              <a:rPr lang="en-US" dirty="0"/>
              <a:t>.</a:t>
            </a:r>
          </a:p>
          <a:p>
            <a:r>
              <a:rPr lang="en-US" dirty="0" err="1"/>
              <a:t>Oftast</a:t>
            </a:r>
            <a:r>
              <a:rPr lang="en-US" dirty="0"/>
              <a:t> </a:t>
            </a:r>
            <a:r>
              <a:rPr lang="en-US" dirty="0" err="1"/>
              <a:t>beror</a:t>
            </a:r>
            <a:r>
              <a:rPr lang="en-US" dirty="0"/>
              <a:t> </a:t>
            </a:r>
            <a:r>
              <a:rPr lang="en-US" dirty="0" err="1"/>
              <a:t>ett</a:t>
            </a:r>
            <a:r>
              <a:rPr lang="en-US" dirty="0"/>
              <a:t> </a:t>
            </a:r>
            <a:r>
              <a:rPr lang="en-US" dirty="0" err="1"/>
              <a:t>enstaka</a:t>
            </a:r>
            <a:r>
              <a:rPr lang="en-US" dirty="0"/>
              <a:t> </a:t>
            </a:r>
            <a:r>
              <a:rPr lang="en-US" dirty="0" err="1"/>
              <a:t>anfall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akut</a:t>
            </a:r>
            <a:r>
              <a:rPr lang="en-US" dirty="0"/>
              <a:t> </a:t>
            </a:r>
            <a:r>
              <a:rPr lang="en-US" dirty="0" err="1"/>
              <a:t>sjukdom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substansmissbruk</a:t>
            </a:r>
            <a:r>
              <a:rPr lang="en-US" dirty="0"/>
              <a:t>.</a:t>
            </a:r>
          </a:p>
          <a:p>
            <a:r>
              <a:rPr lang="en-US" dirty="0" err="1"/>
              <a:t>Ett</a:t>
            </a:r>
            <a:r>
              <a:rPr lang="en-US" dirty="0"/>
              <a:t> </a:t>
            </a:r>
            <a:r>
              <a:rPr lang="en-US" dirty="0" err="1"/>
              <a:t>anfall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inte</a:t>
            </a:r>
            <a:r>
              <a:rPr lang="en-US" dirty="0"/>
              <a:t> </a:t>
            </a:r>
            <a:r>
              <a:rPr lang="en-US" dirty="0" err="1"/>
              <a:t>liktydigt</a:t>
            </a:r>
            <a:r>
              <a:rPr lang="en-US" dirty="0"/>
              <a:t> med </a:t>
            </a:r>
            <a:r>
              <a:rPr lang="en-US" dirty="0" err="1"/>
              <a:t>epilepsi</a:t>
            </a:r>
            <a:r>
              <a:rPr lang="en-US" dirty="0"/>
              <a:t>, </a:t>
            </a:r>
            <a:r>
              <a:rPr lang="en-US" dirty="0" err="1"/>
              <a:t>utan</a:t>
            </a:r>
            <a:r>
              <a:rPr lang="en-US" dirty="0"/>
              <a:t> </a:t>
            </a:r>
            <a:r>
              <a:rPr lang="en-US" dirty="0" err="1"/>
              <a:t>epilepsi</a:t>
            </a:r>
            <a:r>
              <a:rPr lang="en-US" dirty="0"/>
              <a:t> </a:t>
            </a:r>
            <a:r>
              <a:rPr lang="en-US" dirty="0" err="1"/>
              <a:t>fordrar</a:t>
            </a:r>
            <a:r>
              <a:rPr lang="en-US" dirty="0"/>
              <a:t> </a:t>
            </a:r>
            <a:r>
              <a:rPr lang="en-US" dirty="0" err="1"/>
              <a:t>oftast</a:t>
            </a:r>
            <a:r>
              <a:rPr lang="en-US" dirty="0"/>
              <a:t> </a:t>
            </a:r>
            <a:r>
              <a:rPr lang="en-US" dirty="0" err="1"/>
              <a:t>två</a:t>
            </a:r>
            <a:r>
              <a:rPr lang="en-US" dirty="0"/>
              <a:t> </a:t>
            </a:r>
            <a:r>
              <a:rPr lang="en-US" dirty="0" err="1"/>
              <a:t>anfall</a:t>
            </a:r>
            <a:r>
              <a:rPr lang="en-US" dirty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675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4009" y="463284"/>
            <a:ext cx="6155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/>
              <a:t>Risk för ett nytt anfall efter ett första oprovocerat anfall.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A0E92292-011A-C942-9925-55D1362BFA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0738" y="1089966"/>
            <a:ext cx="5862524" cy="4598058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75C98980-4901-F940-A3D9-C06080A05223}"/>
              </a:ext>
            </a:extLst>
          </p:cNvPr>
          <p:cNvSpPr txBox="1"/>
          <p:nvPr/>
        </p:nvSpPr>
        <p:spPr>
          <a:xfrm>
            <a:off x="4360436" y="5818577"/>
            <a:ext cx="3289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400" dirty="0"/>
              <a:t>(</a:t>
            </a:r>
            <a:r>
              <a:rPr lang="sv-SE" sz="1400" dirty="0" err="1"/>
              <a:t>Krumholtz</a:t>
            </a:r>
            <a:r>
              <a:rPr lang="sv-SE" sz="1400" dirty="0"/>
              <a:t> 2015)</a:t>
            </a:r>
          </a:p>
        </p:txBody>
      </p:sp>
    </p:spTree>
    <p:extLst>
      <p:ext uri="{BB962C8B-B14F-4D97-AF65-F5344CB8AC3E}">
        <p14:creationId xmlns:p14="http://schemas.microsoft.com/office/powerpoint/2010/main" val="1273477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/>
              <a:t>Epilepsidiagnos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1741" y="1143000"/>
            <a:ext cx="4960518" cy="4525963"/>
          </a:xfrm>
        </p:spPr>
        <p:txBody>
          <a:bodyPr>
            <a:normAutofit/>
          </a:bodyPr>
          <a:lstStyle/>
          <a:p>
            <a:r>
              <a:rPr lang="en-GB" dirty="0" err="1"/>
              <a:t>Ställs</a:t>
            </a:r>
            <a:r>
              <a:rPr lang="en-GB" dirty="0"/>
              <a:t> </a:t>
            </a:r>
            <a:r>
              <a:rPr lang="en-GB" dirty="0" err="1"/>
              <a:t>efter</a:t>
            </a:r>
            <a:r>
              <a:rPr lang="en-GB" dirty="0"/>
              <a:t>:</a:t>
            </a:r>
          </a:p>
          <a:p>
            <a:pPr lvl="1"/>
            <a:r>
              <a:rPr lang="en-US" dirty="0" err="1"/>
              <a:t>Två</a:t>
            </a:r>
            <a:r>
              <a:rPr lang="en-US" dirty="0"/>
              <a:t> </a:t>
            </a:r>
            <a:r>
              <a:rPr lang="en-US" dirty="0" err="1"/>
              <a:t>oprovocerade</a:t>
            </a:r>
            <a:r>
              <a:rPr lang="en-US" dirty="0"/>
              <a:t> </a:t>
            </a:r>
            <a:r>
              <a:rPr lang="en-US" dirty="0" err="1"/>
              <a:t>epileptiska</a:t>
            </a:r>
            <a:r>
              <a:rPr lang="en-US" dirty="0"/>
              <a:t> </a:t>
            </a:r>
            <a:r>
              <a:rPr lang="en-US" dirty="0" err="1"/>
              <a:t>anfall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Ett</a:t>
            </a:r>
            <a:r>
              <a:rPr lang="en-US" dirty="0"/>
              <a:t> </a:t>
            </a:r>
            <a:r>
              <a:rPr lang="en-US" dirty="0" err="1"/>
              <a:t>oprovocerat</a:t>
            </a:r>
            <a:r>
              <a:rPr lang="en-US" dirty="0"/>
              <a:t> </a:t>
            </a:r>
            <a:r>
              <a:rPr lang="en-US" dirty="0" err="1"/>
              <a:t>epileptiskt</a:t>
            </a:r>
            <a:r>
              <a:rPr lang="en-US" dirty="0"/>
              <a:t> </a:t>
            </a:r>
            <a:r>
              <a:rPr lang="en-US" dirty="0" err="1"/>
              <a:t>anfall</a:t>
            </a:r>
            <a:r>
              <a:rPr lang="en-US" dirty="0"/>
              <a:t> och </a:t>
            </a: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omständigheter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talar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hög</a:t>
            </a:r>
            <a:r>
              <a:rPr lang="en-US" dirty="0"/>
              <a:t> risk </a:t>
            </a:r>
            <a:br>
              <a:rPr lang="en-US" dirty="0"/>
            </a:br>
            <a:r>
              <a:rPr lang="en-US" dirty="0"/>
              <a:t>(&gt; 60 % </a:t>
            </a:r>
            <a:r>
              <a:rPr lang="en-US" dirty="0" err="1"/>
              <a:t>inom</a:t>
            </a:r>
            <a:r>
              <a:rPr lang="en-US" dirty="0"/>
              <a:t> 10 </a:t>
            </a:r>
            <a:r>
              <a:rPr lang="en-US" dirty="0" err="1"/>
              <a:t>år</a:t>
            </a:r>
            <a:r>
              <a:rPr lang="en-US" dirty="0"/>
              <a:t>)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fler</a:t>
            </a:r>
            <a:r>
              <a:rPr lang="en-US" dirty="0"/>
              <a:t> </a:t>
            </a:r>
            <a:r>
              <a:rPr lang="en-US" dirty="0" err="1"/>
              <a:t>anfall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sz="1400" dirty="0"/>
              <a:t>					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					(Fisher, Acevedo et al. 2014)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517565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/>
              <a:t>Några</a:t>
            </a:r>
            <a:r>
              <a:rPr lang="en-GB" b="1" dirty="0"/>
              <a:t> </a:t>
            </a:r>
            <a:r>
              <a:rPr lang="en-GB" b="1" dirty="0" err="1"/>
              <a:t>orsaker</a:t>
            </a:r>
            <a:r>
              <a:rPr lang="en-GB" b="1" dirty="0"/>
              <a:t> till </a:t>
            </a:r>
            <a:r>
              <a:rPr lang="en-GB" b="1" dirty="0" err="1"/>
              <a:t>epilepsi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3131" y="1143000"/>
            <a:ext cx="5377738" cy="4525963"/>
          </a:xfrm>
        </p:spPr>
        <p:txBody>
          <a:bodyPr>
            <a:normAutofit/>
          </a:bodyPr>
          <a:lstStyle/>
          <a:p>
            <a:pPr lvl="0"/>
            <a:r>
              <a:rPr lang="en-US" dirty="0" err="1"/>
              <a:t>Genetiska</a:t>
            </a:r>
            <a:r>
              <a:rPr lang="en-US" dirty="0"/>
              <a:t> </a:t>
            </a:r>
            <a:r>
              <a:rPr lang="en-US" dirty="0" err="1"/>
              <a:t>faktorer</a:t>
            </a:r>
            <a:endParaRPr lang="en-US" dirty="0"/>
          </a:p>
          <a:p>
            <a:pPr lvl="0"/>
            <a:r>
              <a:rPr lang="en-US" dirty="0" err="1"/>
              <a:t>Skallskada</a:t>
            </a:r>
            <a:endParaRPr lang="en-US" dirty="0"/>
          </a:p>
          <a:p>
            <a:pPr lvl="0"/>
            <a:r>
              <a:rPr lang="en-US" dirty="0"/>
              <a:t>Stroke</a:t>
            </a:r>
          </a:p>
          <a:p>
            <a:pPr lvl="0"/>
            <a:r>
              <a:rPr lang="en-US" dirty="0" err="1"/>
              <a:t>Infektion</a:t>
            </a:r>
            <a:endParaRPr lang="en-US" dirty="0"/>
          </a:p>
          <a:p>
            <a:pPr lvl="0"/>
            <a:r>
              <a:rPr lang="en-US" dirty="0" err="1"/>
              <a:t>Förlossningsskada</a:t>
            </a:r>
            <a:endParaRPr lang="en-US" dirty="0"/>
          </a:p>
          <a:p>
            <a:pPr lvl="0"/>
            <a:r>
              <a:rPr lang="en-US" dirty="0" err="1"/>
              <a:t>Hjärntumör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metastaser</a:t>
            </a:r>
            <a:endParaRPr lang="en-US" dirty="0"/>
          </a:p>
          <a:p>
            <a:pPr lvl="0"/>
            <a:r>
              <a:rPr lang="en-US" dirty="0" err="1"/>
              <a:t>Missbildningar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hjärnan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hjärnans</a:t>
            </a:r>
            <a:r>
              <a:rPr lang="en-US" dirty="0"/>
              <a:t> </a:t>
            </a:r>
            <a:r>
              <a:rPr lang="en-US" dirty="0" err="1"/>
              <a:t>blodkärl</a:t>
            </a:r>
            <a:endParaRPr lang="en-US" dirty="0"/>
          </a:p>
          <a:p>
            <a:pPr lvl="0"/>
            <a:r>
              <a:rPr lang="en-US" dirty="0" err="1"/>
              <a:t>Okänd</a:t>
            </a:r>
            <a:r>
              <a:rPr lang="en-US" dirty="0"/>
              <a:t> </a:t>
            </a:r>
            <a:r>
              <a:rPr lang="en-US" dirty="0" err="1"/>
              <a:t>orsak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965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/>
              <a:t>Utredning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9949" y="1143000"/>
            <a:ext cx="5964102" cy="4525963"/>
          </a:xfrm>
        </p:spPr>
        <p:txBody>
          <a:bodyPr>
            <a:normAutofit/>
          </a:bodyPr>
          <a:lstStyle/>
          <a:p>
            <a:r>
              <a:rPr lang="en-GB" dirty="0" err="1"/>
              <a:t>Syftar</a:t>
            </a:r>
            <a:r>
              <a:rPr lang="en-GB" dirty="0"/>
              <a:t> till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US" dirty="0" err="1"/>
              <a:t>hitta</a:t>
            </a:r>
            <a:r>
              <a:rPr lang="en-US" dirty="0"/>
              <a:t> </a:t>
            </a:r>
            <a:r>
              <a:rPr lang="en-US" dirty="0" err="1"/>
              <a:t>farlig</a:t>
            </a:r>
            <a:r>
              <a:rPr lang="en-US" dirty="0"/>
              <a:t> </a:t>
            </a:r>
            <a:r>
              <a:rPr lang="en-US" dirty="0" err="1"/>
              <a:t>sjukdom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orsakat</a:t>
            </a:r>
            <a:r>
              <a:rPr lang="en-US" dirty="0"/>
              <a:t> </a:t>
            </a:r>
            <a:r>
              <a:rPr lang="en-US" dirty="0" err="1"/>
              <a:t>anfallet</a:t>
            </a:r>
            <a:r>
              <a:rPr lang="en-US" dirty="0"/>
              <a:t> och </a:t>
            </a:r>
            <a:r>
              <a:rPr lang="en-US" dirty="0" err="1"/>
              <a:t>bedöma</a:t>
            </a:r>
            <a:r>
              <a:rPr lang="en-US" dirty="0"/>
              <a:t> </a:t>
            </a:r>
            <a:r>
              <a:rPr lang="en-US" dirty="0" err="1"/>
              <a:t>hur</a:t>
            </a:r>
            <a:r>
              <a:rPr lang="en-US" dirty="0"/>
              <a:t> </a:t>
            </a:r>
            <a:r>
              <a:rPr lang="en-US" dirty="0" err="1"/>
              <a:t>stor</a:t>
            </a:r>
            <a:r>
              <a:rPr lang="en-US" dirty="0"/>
              <a:t> </a:t>
            </a:r>
            <a:r>
              <a:rPr lang="en-US" dirty="0" err="1"/>
              <a:t>risken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anfall</a:t>
            </a:r>
            <a:r>
              <a:rPr lang="en-US" dirty="0"/>
              <a:t>.</a:t>
            </a:r>
          </a:p>
          <a:p>
            <a:r>
              <a:rPr lang="en-US" dirty="0" err="1"/>
              <a:t>Ofta</a:t>
            </a:r>
            <a:r>
              <a:rPr lang="en-US" dirty="0"/>
              <a:t> </a:t>
            </a:r>
            <a:r>
              <a:rPr lang="en-US" dirty="0" err="1"/>
              <a:t>avbildning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hjärnan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EEG.</a:t>
            </a:r>
          </a:p>
          <a:p>
            <a:r>
              <a:rPr lang="en-US" dirty="0" err="1"/>
              <a:t>Diagnosen</a:t>
            </a:r>
            <a:r>
              <a:rPr lang="en-US" dirty="0"/>
              <a:t> </a:t>
            </a:r>
            <a:r>
              <a:rPr lang="en-US" dirty="0" err="1"/>
              <a:t>ställs</a:t>
            </a:r>
            <a:r>
              <a:rPr lang="en-US" dirty="0"/>
              <a:t> </a:t>
            </a:r>
            <a:r>
              <a:rPr lang="en-US" dirty="0" err="1"/>
              <a:t>efter</a:t>
            </a:r>
            <a:r>
              <a:rPr lang="en-US" dirty="0"/>
              <a:t> en </a:t>
            </a:r>
            <a:r>
              <a:rPr lang="en-US" dirty="0" err="1"/>
              <a:t>sammanvägd</a:t>
            </a:r>
            <a:r>
              <a:rPr lang="en-US" dirty="0"/>
              <a:t> </a:t>
            </a:r>
            <a:r>
              <a:rPr lang="en-US" dirty="0" err="1"/>
              <a:t>klinisk</a:t>
            </a:r>
            <a:r>
              <a:rPr lang="en-US" dirty="0"/>
              <a:t> </a:t>
            </a:r>
            <a:r>
              <a:rPr lang="en-US" dirty="0" err="1"/>
              <a:t>bedömning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risken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fler</a:t>
            </a:r>
            <a:r>
              <a:rPr lang="en-US" dirty="0"/>
              <a:t> </a:t>
            </a:r>
            <a:r>
              <a:rPr lang="en-US" dirty="0" err="1"/>
              <a:t>anfall</a:t>
            </a:r>
            <a:r>
              <a:rPr lang="en-US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0762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6E9B733B-E4C4-FC41-AD0D-8EC29431F5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7507" y="841442"/>
            <a:ext cx="6848985" cy="4663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658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/>
              <a:t>Behandling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360" y="1143000"/>
            <a:ext cx="6665279" cy="4525963"/>
          </a:xfrm>
        </p:spPr>
        <p:txBody>
          <a:bodyPr>
            <a:normAutofit/>
          </a:bodyPr>
          <a:lstStyle/>
          <a:p>
            <a:r>
              <a:rPr lang="en-US" dirty="0" err="1"/>
              <a:t>Två</a:t>
            </a:r>
            <a:r>
              <a:rPr lang="en-US" dirty="0"/>
              <a:t> </a:t>
            </a:r>
            <a:r>
              <a:rPr lang="en-US" dirty="0" err="1"/>
              <a:t>tredjedelar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personer</a:t>
            </a:r>
            <a:r>
              <a:rPr lang="en-US" dirty="0"/>
              <a:t> med </a:t>
            </a:r>
            <a:r>
              <a:rPr lang="en-US" dirty="0" err="1"/>
              <a:t>epilepsi</a:t>
            </a:r>
            <a:r>
              <a:rPr lang="en-US" dirty="0"/>
              <a:t> </a:t>
            </a:r>
            <a:r>
              <a:rPr lang="en-US" dirty="0" err="1"/>
              <a:t>blir</a:t>
            </a:r>
            <a:r>
              <a:rPr lang="en-US" dirty="0"/>
              <a:t> </a:t>
            </a:r>
            <a:r>
              <a:rPr lang="en-US" dirty="0" err="1"/>
              <a:t>anfallsfria</a:t>
            </a:r>
            <a:r>
              <a:rPr lang="en-US" dirty="0"/>
              <a:t> med </a:t>
            </a:r>
            <a:r>
              <a:rPr lang="en-US" dirty="0" err="1"/>
              <a:t>antiepileptiska</a:t>
            </a:r>
            <a:r>
              <a:rPr lang="en-US" dirty="0"/>
              <a:t> </a:t>
            </a:r>
            <a:r>
              <a:rPr lang="en-US" dirty="0" err="1"/>
              <a:t>läkemedel</a:t>
            </a:r>
            <a:r>
              <a:rPr lang="en-US" dirty="0"/>
              <a:t>.</a:t>
            </a:r>
          </a:p>
          <a:p>
            <a:r>
              <a:rPr lang="en-US" dirty="0" err="1"/>
              <a:t>Läkemedel</a:t>
            </a:r>
            <a:r>
              <a:rPr lang="en-US" dirty="0"/>
              <a:t> </a:t>
            </a:r>
            <a:r>
              <a:rPr lang="en-US" dirty="0" err="1"/>
              <a:t>verkar</a:t>
            </a:r>
            <a:r>
              <a:rPr lang="en-US" dirty="0"/>
              <a:t> </a:t>
            </a:r>
            <a:r>
              <a:rPr lang="en-US" dirty="0" err="1"/>
              <a:t>genom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påverka</a:t>
            </a:r>
            <a:r>
              <a:rPr lang="en-US" dirty="0"/>
              <a:t> </a:t>
            </a:r>
            <a:r>
              <a:rPr lang="en-US" dirty="0" err="1"/>
              <a:t>nervcellers</a:t>
            </a:r>
            <a:r>
              <a:rPr lang="en-US" dirty="0"/>
              <a:t> </a:t>
            </a:r>
            <a:r>
              <a:rPr lang="en-US" dirty="0" err="1"/>
              <a:t>signalering</a:t>
            </a:r>
            <a:r>
              <a:rPr lang="en-US" dirty="0"/>
              <a:t>.  </a:t>
            </a:r>
          </a:p>
          <a:p>
            <a:r>
              <a:rPr lang="en-US" dirty="0" err="1"/>
              <a:t>Behandlingen</a:t>
            </a:r>
            <a:r>
              <a:rPr lang="en-US" dirty="0"/>
              <a:t> </a:t>
            </a:r>
            <a:r>
              <a:rPr lang="en-US" dirty="0" err="1"/>
              <a:t>inleds</a:t>
            </a:r>
            <a:r>
              <a:rPr lang="en-US" dirty="0"/>
              <a:t> </a:t>
            </a:r>
            <a:r>
              <a:rPr lang="en-US" dirty="0" err="1"/>
              <a:t>ofta</a:t>
            </a:r>
            <a:r>
              <a:rPr lang="en-US" dirty="0"/>
              <a:t> med </a:t>
            </a:r>
            <a:r>
              <a:rPr lang="en-US" dirty="0" err="1"/>
              <a:t>ett</a:t>
            </a:r>
            <a:r>
              <a:rPr lang="en-US" dirty="0"/>
              <a:t> </a:t>
            </a:r>
            <a:r>
              <a:rPr lang="en-US" dirty="0" err="1"/>
              <a:t>läkemedel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låg</a:t>
            </a:r>
            <a:r>
              <a:rPr lang="en-US" dirty="0"/>
              <a:t> dos. </a:t>
            </a:r>
            <a:br>
              <a:rPr lang="en-US" dirty="0"/>
            </a:br>
            <a:r>
              <a:rPr lang="en-US" dirty="0"/>
              <a:t>Om </a:t>
            </a:r>
            <a:r>
              <a:rPr lang="en-US" dirty="0" err="1"/>
              <a:t>anfall</a:t>
            </a:r>
            <a:r>
              <a:rPr lang="en-US" dirty="0"/>
              <a:t> </a:t>
            </a:r>
            <a:r>
              <a:rPr lang="en-US" dirty="0" err="1"/>
              <a:t>fortsätter</a:t>
            </a:r>
            <a:r>
              <a:rPr lang="en-US" dirty="0"/>
              <a:t> </a:t>
            </a:r>
            <a:r>
              <a:rPr lang="en-US" dirty="0" err="1"/>
              <a:t>ökas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. Vid </a:t>
            </a:r>
            <a:r>
              <a:rPr lang="en-US" dirty="0" err="1"/>
              <a:t>fortsatta</a:t>
            </a:r>
            <a:r>
              <a:rPr lang="en-US" dirty="0"/>
              <a:t> </a:t>
            </a:r>
            <a:r>
              <a:rPr lang="en-US" dirty="0" err="1"/>
              <a:t>anfall</a:t>
            </a:r>
            <a:r>
              <a:rPr lang="en-US" dirty="0"/>
              <a:t> </a:t>
            </a:r>
            <a:r>
              <a:rPr lang="en-US" dirty="0" err="1"/>
              <a:t>byts</a:t>
            </a:r>
            <a:r>
              <a:rPr lang="en-US" dirty="0"/>
              <a:t> </a:t>
            </a:r>
            <a:r>
              <a:rPr lang="en-US" dirty="0" err="1"/>
              <a:t>läkemedlet</a:t>
            </a:r>
            <a:r>
              <a:rPr lang="en-US" dirty="0"/>
              <a:t>. </a:t>
            </a:r>
            <a:r>
              <a:rPr lang="en-US" dirty="0" err="1"/>
              <a:t>Därefter</a:t>
            </a:r>
            <a:r>
              <a:rPr lang="en-US" dirty="0"/>
              <a:t> </a:t>
            </a:r>
            <a:r>
              <a:rPr lang="en-US" dirty="0" err="1"/>
              <a:t>prövas</a:t>
            </a:r>
            <a:r>
              <a:rPr lang="en-US" dirty="0"/>
              <a:t> </a:t>
            </a:r>
            <a:r>
              <a:rPr lang="en-US" dirty="0" err="1"/>
              <a:t>olika</a:t>
            </a:r>
            <a:r>
              <a:rPr lang="en-US" dirty="0"/>
              <a:t> </a:t>
            </a:r>
            <a:r>
              <a:rPr lang="en-US" dirty="0" err="1"/>
              <a:t>kombinationer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få</a:t>
            </a:r>
            <a:r>
              <a:rPr lang="en-US" dirty="0"/>
              <a:t> </a:t>
            </a:r>
            <a:r>
              <a:rPr lang="en-US" dirty="0" err="1"/>
              <a:t>så</a:t>
            </a:r>
            <a:r>
              <a:rPr lang="en-US" dirty="0"/>
              <a:t> god </a:t>
            </a:r>
            <a:r>
              <a:rPr lang="en-US" dirty="0" err="1"/>
              <a:t>anfallskontroll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möjligt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65363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/>
              <a:t>Andra</a:t>
            </a:r>
            <a:r>
              <a:rPr lang="en-GB" b="1" dirty="0"/>
              <a:t> </a:t>
            </a:r>
            <a:r>
              <a:rPr lang="en-GB" b="1" dirty="0" err="1"/>
              <a:t>behandlingar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0533" y="1143000"/>
            <a:ext cx="6242933" cy="4525963"/>
          </a:xfrm>
        </p:spPr>
        <p:txBody>
          <a:bodyPr>
            <a:normAutofit/>
          </a:bodyPr>
          <a:lstStyle/>
          <a:p>
            <a:r>
              <a:rPr lang="en-US" dirty="0"/>
              <a:t>Om </a:t>
            </a:r>
            <a:r>
              <a:rPr lang="en-US" dirty="0" err="1"/>
              <a:t>anfall</a:t>
            </a:r>
            <a:r>
              <a:rPr lang="en-US" dirty="0"/>
              <a:t> </a:t>
            </a:r>
            <a:r>
              <a:rPr lang="en-US" dirty="0" err="1"/>
              <a:t>fortsätter</a:t>
            </a:r>
            <a:r>
              <a:rPr lang="en-US" dirty="0"/>
              <a:t> trots </a:t>
            </a:r>
            <a:r>
              <a:rPr lang="en-US" dirty="0" err="1"/>
              <a:t>läkemedel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epilepsikirurgi</a:t>
            </a:r>
            <a:r>
              <a:rPr lang="en-US" dirty="0"/>
              <a:t> </a:t>
            </a:r>
            <a:r>
              <a:rPr lang="en-US" dirty="0" err="1"/>
              <a:t>bli</a:t>
            </a:r>
            <a:r>
              <a:rPr lang="en-US" dirty="0"/>
              <a:t> </a:t>
            </a:r>
            <a:r>
              <a:rPr lang="en-US" dirty="0" err="1"/>
              <a:t>aktuellt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vissa</a:t>
            </a:r>
            <a:r>
              <a:rPr lang="en-US" dirty="0"/>
              <a:t> </a:t>
            </a:r>
            <a:r>
              <a:rPr lang="en-US" dirty="0" err="1"/>
              <a:t>noga</a:t>
            </a:r>
            <a:r>
              <a:rPr lang="en-US" dirty="0"/>
              <a:t> </a:t>
            </a:r>
            <a:r>
              <a:rPr lang="en-US" dirty="0" err="1"/>
              <a:t>utvalda</a:t>
            </a:r>
            <a:r>
              <a:rPr lang="en-US" dirty="0"/>
              <a:t> </a:t>
            </a:r>
            <a:r>
              <a:rPr lang="en-US" dirty="0" err="1"/>
              <a:t>patienter</a:t>
            </a:r>
            <a:r>
              <a:rPr lang="en-US" dirty="0"/>
              <a:t>.</a:t>
            </a:r>
          </a:p>
          <a:p>
            <a:r>
              <a:rPr lang="en-US" dirty="0" err="1"/>
              <a:t>Kostbehandling</a:t>
            </a:r>
            <a:r>
              <a:rPr lang="en-US" dirty="0"/>
              <a:t> (</a:t>
            </a:r>
            <a:r>
              <a:rPr lang="en-US" dirty="0" err="1"/>
              <a:t>tillägg</a:t>
            </a:r>
            <a:r>
              <a:rPr lang="en-US" dirty="0"/>
              <a:t> till </a:t>
            </a:r>
            <a:r>
              <a:rPr lang="en-US" dirty="0" err="1"/>
              <a:t>läkemedel</a:t>
            </a:r>
            <a:r>
              <a:rPr lang="en-US" dirty="0"/>
              <a:t>).</a:t>
            </a:r>
          </a:p>
          <a:p>
            <a:r>
              <a:rPr lang="en-US" dirty="0" err="1"/>
              <a:t>Hjärnstimulering</a:t>
            </a:r>
            <a:r>
              <a:rPr lang="en-US" dirty="0"/>
              <a:t> (</a:t>
            </a:r>
            <a:r>
              <a:rPr lang="en-US" dirty="0" err="1"/>
              <a:t>tillägg</a:t>
            </a:r>
            <a:r>
              <a:rPr lang="en-US" dirty="0"/>
              <a:t> till </a:t>
            </a:r>
            <a:r>
              <a:rPr lang="en-US" dirty="0" err="1"/>
              <a:t>läkemedel</a:t>
            </a:r>
            <a:r>
              <a:rPr lang="en-US" dirty="0"/>
              <a:t>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7378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/>
              <a:t>Prognos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628" y="1143000"/>
            <a:ext cx="5418743" cy="4525963"/>
          </a:xfrm>
        </p:spPr>
        <p:txBody>
          <a:bodyPr>
            <a:normAutofit/>
          </a:bodyPr>
          <a:lstStyle/>
          <a:p>
            <a:r>
              <a:rPr lang="en-GB" dirty="0" err="1"/>
              <a:t>Två</a:t>
            </a:r>
            <a:r>
              <a:rPr lang="en-GB" dirty="0"/>
              <a:t> </a:t>
            </a:r>
            <a:r>
              <a:rPr lang="en-GB" dirty="0" err="1"/>
              <a:t>tredjedelar</a:t>
            </a:r>
            <a:r>
              <a:rPr lang="en-GB" dirty="0"/>
              <a:t> </a:t>
            </a:r>
            <a:r>
              <a:rPr lang="en-GB" dirty="0" err="1"/>
              <a:t>blir</a:t>
            </a:r>
            <a:r>
              <a:rPr lang="en-GB" dirty="0"/>
              <a:t> </a:t>
            </a:r>
            <a:r>
              <a:rPr lang="en-GB" dirty="0" err="1"/>
              <a:t>anfallsfria</a:t>
            </a:r>
            <a:r>
              <a:rPr lang="en-GB" dirty="0"/>
              <a:t> med </a:t>
            </a:r>
            <a:r>
              <a:rPr lang="en-GB" dirty="0" err="1"/>
              <a:t>behandling</a:t>
            </a:r>
            <a:r>
              <a:rPr lang="en-GB" dirty="0"/>
              <a:t>.</a:t>
            </a:r>
          </a:p>
          <a:p>
            <a:r>
              <a:rPr lang="en-GB" dirty="0" err="1"/>
              <a:t>Ytterligare</a:t>
            </a:r>
            <a:r>
              <a:rPr lang="en-GB" dirty="0"/>
              <a:t> en </a:t>
            </a:r>
            <a:r>
              <a:rPr lang="en-GB" dirty="0" err="1"/>
              <a:t>andel</a:t>
            </a:r>
            <a:r>
              <a:rPr lang="en-GB" dirty="0"/>
              <a:t> </a:t>
            </a:r>
            <a:r>
              <a:rPr lang="en-GB" dirty="0" err="1"/>
              <a:t>får</a:t>
            </a:r>
            <a:r>
              <a:rPr lang="en-GB" dirty="0"/>
              <a:t> </a:t>
            </a:r>
            <a:r>
              <a:rPr lang="en-GB" dirty="0" err="1"/>
              <a:t>betydligt</a:t>
            </a:r>
            <a:r>
              <a:rPr lang="en-GB" dirty="0"/>
              <a:t> </a:t>
            </a:r>
            <a:r>
              <a:rPr lang="en-GB" dirty="0" err="1"/>
              <a:t>mildare</a:t>
            </a:r>
            <a:r>
              <a:rPr lang="en-GB" dirty="0"/>
              <a:t> </a:t>
            </a:r>
            <a:r>
              <a:rPr lang="en-GB" dirty="0" err="1"/>
              <a:t>anfall</a:t>
            </a:r>
            <a:r>
              <a:rPr lang="en-GB" dirty="0"/>
              <a:t> med </a:t>
            </a:r>
            <a:r>
              <a:rPr lang="en-GB" dirty="0" err="1"/>
              <a:t>behandling</a:t>
            </a:r>
            <a:r>
              <a:rPr lang="en-GB" dirty="0"/>
              <a:t>.</a:t>
            </a:r>
          </a:p>
          <a:p>
            <a:r>
              <a:rPr lang="en-GB" dirty="0" err="1"/>
              <a:t>Risken</a:t>
            </a:r>
            <a:r>
              <a:rPr lang="en-GB" dirty="0"/>
              <a:t> </a:t>
            </a:r>
            <a:r>
              <a:rPr lang="en-GB" dirty="0" err="1"/>
              <a:t>för</a:t>
            </a:r>
            <a:r>
              <a:rPr lang="en-GB" dirty="0"/>
              <a:t> </a:t>
            </a:r>
            <a:r>
              <a:rPr lang="en-GB" dirty="0" err="1"/>
              <a:t>anfall</a:t>
            </a:r>
            <a:r>
              <a:rPr lang="en-GB" dirty="0"/>
              <a:t> </a:t>
            </a:r>
            <a:r>
              <a:rPr lang="en-GB" dirty="0" err="1"/>
              <a:t>avtar</a:t>
            </a:r>
            <a:r>
              <a:rPr lang="en-GB" dirty="0"/>
              <a:t> </a:t>
            </a:r>
            <a:r>
              <a:rPr lang="en-GB" dirty="0" err="1"/>
              <a:t>ju</a:t>
            </a:r>
            <a:r>
              <a:rPr lang="en-GB" dirty="0"/>
              <a:t> </a:t>
            </a:r>
            <a:r>
              <a:rPr lang="en-GB" dirty="0" err="1"/>
              <a:t>längre</a:t>
            </a:r>
            <a:r>
              <a:rPr lang="en-GB" dirty="0"/>
              <a:t> en person </a:t>
            </a:r>
            <a:br>
              <a:rPr lang="en-GB" dirty="0"/>
            </a:br>
            <a:r>
              <a:rPr lang="en-GB" dirty="0" err="1"/>
              <a:t>varit</a:t>
            </a:r>
            <a:r>
              <a:rPr lang="en-GB" dirty="0"/>
              <a:t> </a:t>
            </a:r>
            <a:r>
              <a:rPr lang="en-GB" dirty="0" err="1"/>
              <a:t>anfallsfri</a:t>
            </a:r>
            <a:r>
              <a:rPr lang="en-GB" dirty="0"/>
              <a:t>.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C9120379-94BD-BD45-B338-E266B044D69A}"/>
              </a:ext>
            </a:extLst>
          </p:cNvPr>
          <p:cNvSpPr txBox="1"/>
          <p:nvPr/>
        </p:nvSpPr>
        <p:spPr>
          <a:xfrm>
            <a:off x="4360436" y="5818577"/>
            <a:ext cx="3289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400" dirty="0"/>
              <a:t>(</a:t>
            </a:r>
            <a:r>
              <a:rPr lang="sv-SE" sz="1400" dirty="0" err="1"/>
              <a:t>Mohanraj</a:t>
            </a:r>
            <a:r>
              <a:rPr lang="sv-SE" sz="1400" dirty="0"/>
              <a:t> och </a:t>
            </a:r>
            <a:r>
              <a:rPr lang="sv-SE" sz="1400" dirty="0" err="1"/>
              <a:t>Brodie</a:t>
            </a:r>
            <a:r>
              <a:rPr lang="sv-SE" sz="1400" dirty="0"/>
              <a:t> 2006) 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E1AB4C8B-65FD-2245-B540-2307E7FF8C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3202459"/>
            <a:ext cx="47244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6473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Samsjuklighet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1039" y="1143000"/>
            <a:ext cx="5221921" cy="4525963"/>
          </a:xfrm>
        </p:spPr>
        <p:txBody>
          <a:bodyPr>
            <a:normAutofit/>
          </a:bodyPr>
          <a:lstStyle/>
          <a:p>
            <a:r>
              <a:rPr lang="en-GB" dirty="0" err="1"/>
              <a:t>Vissa</a:t>
            </a:r>
            <a:r>
              <a:rPr lang="en-GB" dirty="0"/>
              <a:t> </a:t>
            </a:r>
            <a:r>
              <a:rPr lang="mr-IN" dirty="0"/>
              <a:t>–</a:t>
            </a:r>
            <a:r>
              <a:rPr lang="en-GB" dirty="0"/>
              <a:t> men </a:t>
            </a:r>
            <a:r>
              <a:rPr lang="en-GB" dirty="0" err="1"/>
              <a:t>inte</a:t>
            </a:r>
            <a:r>
              <a:rPr lang="en-GB" dirty="0"/>
              <a:t> </a:t>
            </a:r>
            <a:r>
              <a:rPr lang="en-GB" dirty="0" err="1"/>
              <a:t>alla</a:t>
            </a:r>
            <a:r>
              <a:rPr lang="en-GB" dirty="0"/>
              <a:t> </a:t>
            </a:r>
            <a:r>
              <a:rPr lang="mr-IN" dirty="0"/>
              <a:t>–</a:t>
            </a:r>
            <a:r>
              <a:rPr lang="en-GB" dirty="0"/>
              <a:t> </a:t>
            </a:r>
            <a:r>
              <a:rPr lang="en-GB" dirty="0" err="1"/>
              <a:t>personer</a:t>
            </a:r>
            <a:r>
              <a:rPr lang="en-GB" dirty="0"/>
              <a:t> med </a:t>
            </a:r>
            <a:r>
              <a:rPr lang="en-GB" dirty="0" err="1"/>
              <a:t>epilepsi</a:t>
            </a:r>
            <a:r>
              <a:rPr lang="en-GB" dirty="0"/>
              <a:t> </a:t>
            </a:r>
            <a:r>
              <a:rPr lang="en-GB" dirty="0" err="1"/>
              <a:t>kan</a:t>
            </a:r>
            <a:r>
              <a:rPr lang="en-GB" dirty="0"/>
              <a:t> ha </a:t>
            </a:r>
            <a:r>
              <a:rPr lang="en-GB" dirty="0" err="1"/>
              <a:t>andra</a:t>
            </a:r>
            <a:r>
              <a:rPr lang="en-GB" dirty="0"/>
              <a:t> </a:t>
            </a:r>
            <a:r>
              <a:rPr lang="en-GB" dirty="0" err="1"/>
              <a:t>samtidiga</a:t>
            </a:r>
            <a:r>
              <a:rPr lang="en-GB" dirty="0"/>
              <a:t> </a:t>
            </a:r>
            <a:r>
              <a:rPr lang="en-GB" dirty="0" err="1"/>
              <a:t>sjukdomar</a:t>
            </a:r>
            <a:r>
              <a:rPr lang="en-GB" dirty="0"/>
              <a:t>:</a:t>
            </a:r>
          </a:p>
          <a:p>
            <a:pPr lvl="1"/>
            <a:r>
              <a:rPr lang="en-GB" dirty="0" err="1"/>
              <a:t>hjärnskada</a:t>
            </a:r>
            <a:r>
              <a:rPr lang="en-GB" dirty="0"/>
              <a:t> </a:t>
            </a:r>
            <a:r>
              <a:rPr lang="en-GB" dirty="0" err="1"/>
              <a:t>eller</a:t>
            </a:r>
            <a:r>
              <a:rPr lang="en-GB" dirty="0"/>
              <a:t> </a:t>
            </a:r>
            <a:r>
              <a:rPr lang="en-GB" dirty="0" err="1"/>
              <a:t>hjärnsjukdom</a:t>
            </a:r>
            <a:endParaRPr lang="en-GB" dirty="0"/>
          </a:p>
          <a:p>
            <a:pPr lvl="1"/>
            <a:r>
              <a:rPr lang="en-GB" dirty="0" err="1"/>
              <a:t>kognitiv</a:t>
            </a:r>
            <a:r>
              <a:rPr lang="en-GB" dirty="0"/>
              <a:t> </a:t>
            </a:r>
            <a:r>
              <a:rPr lang="en-GB" dirty="0" err="1"/>
              <a:t>nedsättning</a:t>
            </a:r>
            <a:endParaRPr lang="en-GB" dirty="0"/>
          </a:p>
          <a:p>
            <a:pPr lvl="1"/>
            <a:r>
              <a:rPr lang="en-GB" dirty="0"/>
              <a:t>depression</a:t>
            </a:r>
          </a:p>
          <a:p>
            <a:pPr lvl="1"/>
            <a:r>
              <a:rPr lang="en-GB" dirty="0" err="1"/>
              <a:t>ångest</a:t>
            </a:r>
            <a:endParaRPr lang="en-GB" dirty="0"/>
          </a:p>
          <a:p>
            <a:pPr lvl="1"/>
            <a:r>
              <a:rPr lang="en-GB" dirty="0" err="1"/>
              <a:t>neuropsykiatriska</a:t>
            </a:r>
            <a:r>
              <a:rPr lang="en-GB" dirty="0"/>
              <a:t> </a:t>
            </a:r>
            <a:r>
              <a:rPr lang="en-GB" dirty="0" err="1"/>
              <a:t>tillstånd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1323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716C4D6E-5FBA-904C-834A-CF15A06183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2802"/>
            <a:ext cx="9144000" cy="646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3140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/>
              <a:t>Konsekvenser</a:t>
            </a:r>
            <a:r>
              <a:rPr lang="en-GB" b="1" dirty="0"/>
              <a:t> </a:t>
            </a:r>
            <a:r>
              <a:rPr lang="en-GB" b="1" dirty="0" err="1"/>
              <a:t>för</a:t>
            </a:r>
            <a:r>
              <a:rPr lang="en-GB" b="1" dirty="0"/>
              <a:t> </a:t>
            </a:r>
            <a:r>
              <a:rPr lang="en-GB" b="1" dirty="0" err="1"/>
              <a:t>livsföringen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3045" y="1143000"/>
            <a:ext cx="6037910" cy="4525963"/>
          </a:xfrm>
        </p:spPr>
        <p:txBody>
          <a:bodyPr>
            <a:normAutofit/>
          </a:bodyPr>
          <a:lstStyle/>
          <a:p>
            <a:r>
              <a:rPr lang="en-GB" dirty="0" err="1"/>
              <a:t>Familjebildning</a:t>
            </a:r>
            <a:r>
              <a:rPr lang="en-GB" dirty="0"/>
              <a:t> (</a:t>
            </a:r>
            <a:r>
              <a:rPr lang="en-GB" dirty="0" err="1"/>
              <a:t>kvinnor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fertil</a:t>
            </a:r>
            <a:r>
              <a:rPr lang="en-GB" dirty="0"/>
              <a:t> </a:t>
            </a:r>
            <a:r>
              <a:rPr lang="en-GB" dirty="0" err="1"/>
              <a:t>ålder</a:t>
            </a:r>
            <a:r>
              <a:rPr lang="en-GB" dirty="0"/>
              <a:t> </a:t>
            </a:r>
            <a:r>
              <a:rPr lang="en-GB" dirty="0" err="1"/>
              <a:t>råds</a:t>
            </a:r>
            <a:r>
              <a:rPr lang="en-GB" dirty="0"/>
              <a:t>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planera</a:t>
            </a:r>
            <a:r>
              <a:rPr lang="en-GB" dirty="0"/>
              <a:t> </a:t>
            </a:r>
            <a:r>
              <a:rPr lang="en-GB" dirty="0" err="1"/>
              <a:t>graviditet</a:t>
            </a:r>
            <a:r>
              <a:rPr lang="en-GB" dirty="0"/>
              <a:t>, </a:t>
            </a:r>
            <a:r>
              <a:rPr lang="en-GB" dirty="0" err="1"/>
              <a:t>för</a:t>
            </a:r>
            <a:r>
              <a:rPr lang="en-GB" dirty="0"/>
              <a:t>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behandlingen</a:t>
            </a:r>
            <a:r>
              <a:rPr lang="en-GB" dirty="0"/>
              <a:t> </a:t>
            </a:r>
            <a:r>
              <a:rPr lang="en-GB" dirty="0" err="1"/>
              <a:t>ska</a:t>
            </a:r>
            <a:r>
              <a:rPr lang="en-GB" dirty="0"/>
              <a:t> </a:t>
            </a:r>
            <a:r>
              <a:rPr lang="en-GB" dirty="0" err="1"/>
              <a:t>kunna</a:t>
            </a:r>
            <a:r>
              <a:rPr lang="en-GB" dirty="0"/>
              <a:t> </a:t>
            </a:r>
            <a:r>
              <a:rPr lang="en-GB" dirty="0" err="1"/>
              <a:t>optimeras</a:t>
            </a:r>
            <a:r>
              <a:rPr lang="en-GB" dirty="0"/>
              <a:t>)</a:t>
            </a:r>
          </a:p>
          <a:p>
            <a:r>
              <a:rPr lang="en-GB" dirty="0" err="1"/>
              <a:t>Körkort</a:t>
            </a:r>
            <a:endParaRPr lang="en-GB" dirty="0"/>
          </a:p>
          <a:p>
            <a:r>
              <a:rPr lang="en-GB" dirty="0" err="1"/>
              <a:t>Socioekonomi</a:t>
            </a:r>
            <a:endParaRPr lang="en-GB" dirty="0"/>
          </a:p>
          <a:p>
            <a:r>
              <a:rPr lang="en-GB" dirty="0" err="1"/>
              <a:t>Olyckor</a:t>
            </a:r>
            <a:endParaRPr lang="en-GB" dirty="0"/>
          </a:p>
          <a:p>
            <a:r>
              <a:rPr lang="en-GB" dirty="0"/>
              <a:t>Risk </a:t>
            </a:r>
            <a:r>
              <a:rPr lang="en-GB" dirty="0" err="1"/>
              <a:t>för</a:t>
            </a:r>
            <a:r>
              <a:rPr lang="en-GB" dirty="0"/>
              <a:t> </a:t>
            </a:r>
            <a:r>
              <a:rPr lang="en-GB" dirty="0" err="1"/>
              <a:t>död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0944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Stigma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831" y="1143000"/>
            <a:ext cx="7198337" cy="4525963"/>
          </a:xfrm>
        </p:spPr>
        <p:txBody>
          <a:bodyPr>
            <a:normAutofit/>
          </a:bodyPr>
          <a:lstStyle/>
          <a:p>
            <a:r>
              <a:rPr lang="en-US" dirty="0"/>
              <a:t>En person </a:t>
            </a:r>
            <a:r>
              <a:rPr lang="en-US" dirty="0" err="1"/>
              <a:t>tillskrivs</a:t>
            </a:r>
            <a:r>
              <a:rPr lang="en-US" dirty="0"/>
              <a:t> </a:t>
            </a:r>
            <a:r>
              <a:rPr lang="en-US" dirty="0" err="1"/>
              <a:t>negativa</a:t>
            </a:r>
            <a:r>
              <a:rPr lang="en-US" dirty="0"/>
              <a:t> </a:t>
            </a:r>
            <a:r>
              <a:rPr lang="en-US" dirty="0" err="1"/>
              <a:t>egenskaper</a:t>
            </a:r>
            <a:r>
              <a:rPr lang="en-US" dirty="0"/>
              <a:t> </a:t>
            </a:r>
            <a:r>
              <a:rPr lang="en-US" dirty="0" err="1"/>
              <a:t>utifrån</a:t>
            </a:r>
            <a:r>
              <a:rPr lang="en-US" dirty="0"/>
              <a:t> </a:t>
            </a:r>
            <a:r>
              <a:rPr lang="en-US" dirty="0" err="1"/>
              <a:t>omgivningens</a:t>
            </a:r>
            <a:r>
              <a:rPr lang="en-US" dirty="0"/>
              <a:t> </a:t>
            </a:r>
            <a:r>
              <a:rPr lang="en-US" dirty="0" err="1"/>
              <a:t>uppfattningar</a:t>
            </a:r>
            <a:r>
              <a:rPr lang="en-US" dirty="0"/>
              <a:t> </a:t>
            </a:r>
            <a:r>
              <a:rPr lang="en-US" dirty="0" err="1"/>
              <a:t>om</a:t>
            </a:r>
            <a:r>
              <a:rPr lang="en-US" dirty="0"/>
              <a:t> </a:t>
            </a:r>
            <a:r>
              <a:rPr lang="en-US" dirty="0" err="1"/>
              <a:t>epilepsi</a:t>
            </a:r>
            <a:r>
              <a:rPr lang="en-US" dirty="0"/>
              <a:t>.</a:t>
            </a:r>
          </a:p>
          <a:p>
            <a:r>
              <a:rPr lang="en-US" dirty="0"/>
              <a:t>En </a:t>
            </a:r>
            <a:r>
              <a:rPr lang="en-US" dirty="0" err="1"/>
              <a:t>undersökning</a:t>
            </a:r>
            <a:r>
              <a:rPr lang="en-US" dirty="0"/>
              <a:t> </a:t>
            </a:r>
            <a:r>
              <a:rPr lang="en-US" dirty="0" err="1"/>
              <a:t>fann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&gt; 1/3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unga</a:t>
            </a:r>
            <a:r>
              <a:rPr lang="en-US" dirty="0"/>
              <a:t> barn och </a:t>
            </a:r>
            <a:r>
              <a:rPr lang="en-US" dirty="0" err="1"/>
              <a:t>vuxna</a:t>
            </a:r>
            <a:r>
              <a:rPr lang="en-US" dirty="0"/>
              <a:t> i Europa </a:t>
            </a:r>
            <a:r>
              <a:rPr lang="en-US" dirty="0" err="1"/>
              <a:t>håller</a:t>
            </a:r>
            <a:r>
              <a:rPr lang="en-US" dirty="0"/>
              <a:t> sin </a:t>
            </a:r>
            <a:r>
              <a:rPr lang="en-US" dirty="0" err="1"/>
              <a:t>epilepsi</a:t>
            </a:r>
            <a:r>
              <a:rPr lang="en-US" dirty="0"/>
              <a:t> </a:t>
            </a:r>
            <a:r>
              <a:rPr lang="en-US" dirty="0" err="1"/>
              <a:t>hemlig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rädsla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behandlas</a:t>
            </a:r>
            <a:r>
              <a:rPr lang="en-US" dirty="0"/>
              <a:t> </a:t>
            </a:r>
            <a:r>
              <a:rPr lang="en-US" dirty="0" err="1"/>
              <a:t>annorlunda</a:t>
            </a:r>
            <a:r>
              <a:rPr lang="en-US" dirty="0"/>
              <a:t>. En </a:t>
            </a:r>
            <a:r>
              <a:rPr lang="en-US" dirty="0" err="1"/>
              <a:t>majoritet</a:t>
            </a:r>
            <a:r>
              <a:rPr lang="en-US" dirty="0"/>
              <a:t> </a:t>
            </a:r>
            <a:r>
              <a:rPr lang="en-US" dirty="0" err="1"/>
              <a:t>förväntade</a:t>
            </a:r>
            <a:r>
              <a:rPr lang="en-US" dirty="0"/>
              <a:t> sig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epilepsi</a:t>
            </a:r>
            <a:r>
              <a:rPr lang="en-US" dirty="0"/>
              <a:t> </a:t>
            </a:r>
            <a:r>
              <a:rPr lang="en-US" dirty="0" err="1"/>
              <a:t>skulle</a:t>
            </a:r>
            <a:r>
              <a:rPr lang="en-US" dirty="0"/>
              <a:t> </a:t>
            </a:r>
            <a:r>
              <a:rPr lang="en-US" dirty="0" err="1"/>
              <a:t>komma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utgöra</a:t>
            </a:r>
            <a:r>
              <a:rPr lang="en-US" dirty="0"/>
              <a:t> </a:t>
            </a:r>
            <a:r>
              <a:rPr lang="en-US" dirty="0" err="1"/>
              <a:t>ett</a:t>
            </a:r>
            <a:r>
              <a:rPr lang="en-US" dirty="0"/>
              <a:t> hinder i </a:t>
            </a:r>
            <a:r>
              <a:rPr lang="en-US" dirty="0" err="1"/>
              <a:t>deras</a:t>
            </a:r>
            <a:r>
              <a:rPr lang="en-US" dirty="0"/>
              <a:t> </a:t>
            </a:r>
            <a:r>
              <a:rPr lang="en-US" dirty="0" err="1"/>
              <a:t>framtida</a:t>
            </a:r>
            <a:r>
              <a:rPr lang="en-US" dirty="0"/>
              <a:t> </a:t>
            </a:r>
            <a:r>
              <a:rPr lang="en-US" dirty="0" err="1"/>
              <a:t>arbetsliv</a:t>
            </a:r>
            <a:r>
              <a:rPr lang="en-US" dirty="0"/>
              <a:t>. (Baker, Hargis et al. 2008)</a:t>
            </a:r>
          </a:p>
        </p:txBody>
      </p:sp>
    </p:spTree>
    <p:extLst>
      <p:ext uri="{BB962C8B-B14F-4D97-AF65-F5344CB8AC3E}">
        <p14:creationId xmlns:p14="http://schemas.microsoft.com/office/powerpoint/2010/main" val="8348391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 err="1"/>
              <a:t>Epilepsi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arbetslivet</a:t>
            </a:r>
            <a:r>
              <a:rPr lang="en-GB" b="1" dirty="0"/>
              <a:t> </a:t>
            </a:r>
            <a:r>
              <a:rPr lang="en-GB" b="1" dirty="0" err="1"/>
              <a:t>på</a:t>
            </a:r>
            <a:r>
              <a:rPr lang="en-GB" b="1" dirty="0"/>
              <a:t> </a:t>
            </a:r>
            <a:r>
              <a:rPr lang="en-GB" b="1" dirty="0" err="1"/>
              <a:t>samhällsnivå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9997601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/>
              <a:t>Arbetets</a:t>
            </a:r>
            <a:r>
              <a:rPr lang="en-GB" b="1" dirty="0"/>
              <a:t> </a:t>
            </a:r>
            <a:r>
              <a:rPr lang="en-GB" b="1" dirty="0" err="1"/>
              <a:t>betydelse</a:t>
            </a:r>
            <a:r>
              <a:rPr lang="en-GB" b="1" dirty="0"/>
              <a:t> </a:t>
            </a:r>
            <a:r>
              <a:rPr lang="en-GB" b="1" dirty="0" err="1"/>
              <a:t>för</a:t>
            </a:r>
            <a:r>
              <a:rPr lang="en-GB" b="1" dirty="0"/>
              <a:t> </a:t>
            </a:r>
            <a:r>
              <a:rPr lang="en-GB" b="1" dirty="0" err="1"/>
              <a:t>livskvalitet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7145" y="1143000"/>
            <a:ext cx="6029709" cy="4525963"/>
          </a:xfrm>
        </p:spPr>
        <p:txBody>
          <a:bodyPr>
            <a:normAutofit/>
          </a:bodyPr>
          <a:lstStyle/>
          <a:p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epilepsi</a:t>
            </a:r>
            <a:r>
              <a:rPr lang="en-US" dirty="0"/>
              <a:t> </a:t>
            </a:r>
            <a:r>
              <a:rPr lang="en-US" dirty="0" err="1"/>
              <a:t>påverkat</a:t>
            </a:r>
            <a:r>
              <a:rPr lang="en-US" dirty="0"/>
              <a:t> </a:t>
            </a:r>
            <a:r>
              <a:rPr lang="en-US" dirty="0" err="1"/>
              <a:t>möjligheten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arbeta</a:t>
            </a:r>
            <a:r>
              <a:rPr lang="en-US" dirty="0"/>
              <a:t> </a:t>
            </a:r>
            <a:r>
              <a:rPr lang="en-US" dirty="0" err="1"/>
              <a:t>uppges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många</a:t>
            </a:r>
            <a:r>
              <a:rPr lang="en-US" dirty="0"/>
              <a:t> </a:t>
            </a:r>
            <a:r>
              <a:rPr lang="en-US" dirty="0" err="1"/>
              <a:t>personer</a:t>
            </a:r>
            <a:r>
              <a:rPr lang="en-US" dirty="0"/>
              <a:t> med </a:t>
            </a:r>
            <a:r>
              <a:rPr lang="en-US" dirty="0" err="1"/>
              <a:t>epilepsi</a:t>
            </a:r>
            <a:r>
              <a:rPr lang="en-US" dirty="0"/>
              <a:t> </a:t>
            </a:r>
            <a:r>
              <a:rPr lang="en-US" dirty="0" err="1"/>
              <a:t>vara</a:t>
            </a:r>
            <a:r>
              <a:rPr lang="en-US" dirty="0"/>
              <a:t> en </a:t>
            </a:r>
            <a:r>
              <a:rPr lang="en-US" dirty="0" err="1"/>
              <a:t>av</a:t>
            </a:r>
            <a:r>
              <a:rPr lang="en-US" dirty="0"/>
              <a:t> de </a:t>
            </a:r>
            <a:r>
              <a:rPr lang="en-US" dirty="0" err="1"/>
              <a:t>största</a:t>
            </a:r>
            <a:r>
              <a:rPr lang="en-US" dirty="0"/>
              <a:t> </a:t>
            </a:r>
            <a:r>
              <a:rPr lang="en-US" dirty="0" err="1"/>
              <a:t>konsekvenserna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sjukdomen</a:t>
            </a:r>
            <a:r>
              <a:rPr lang="en-US" dirty="0"/>
              <a:t>. </a:t>
            </a:r>
          </a:p>
          <a:p>
            <a:r>
              <a:rPr lang="en-US" dirty="0" err="1"/>
              <a:t>Flera</a:t>
            </a:r>
            <a:r>
              <a:rPr lang="en-US" dirty="0"/>
              <a:t> studier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visat</a:t>
            </a:r>
            <a:r>
              <a:rPr lang="en-US" dirty="0"/>
              <a:t> </a:t>
            </a:r>
            <a:r>
              <a:rPr lang="en-US" dirty="0" err="1"/>
              <a:t>samband</a:t>
            </a:r>
            <a:r>
              <a:rPr lang="en-US" dirty="0"/>
              <a:t> </a:t>
            </a:r>
            <a:r>
              <a:rPr lang="en-US" dirty="0" err="1"/>
              <a:t>mellan</a:t>
            </a:r>
            <a:r>
              <a:rPr lang="en-US" dirty="0"/>
              <a:t> </a:t>
            </a:r>
            <a:r>
              <a:rPr lang="en-US" dirty="0" err="1"/>
              <a:t>avsaknad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arbete</a:t>
            </a:r>
            <a:r>
              <a:rPr lang="en-US" dirty="0"/>
              <a:t> och </a:t>
            </a:r>
            <a:r>
              <a:rPr lang="en-US" dirty="0" err="1"/>
              <a:t>låg</a:t>
            </a:r>
            <a:r>
              <a:rPr lang="en-US" dirty="0"/>
              <a:t> </a:t>
            </a:r>
            <a:r>
              <a:rPr lang="en-US" dirty="0" err="1"/>
              <a:t>livskvalitet</a:t>
            </a:r>
            <a:r>
              <a:rPr lang="en-US" dirty="0"/>
              <a:t> hos </a:t>
            </a:r>
            <a:r>
              <a:rPr lang="en-US" dirty="0" err="1"/>
              <a:t>personer</a:t>
            </a:r>
            <a:r>
              <a:rPr lang="en-US" dirty="0"/>
              <a:t> med </a:t>
            </a:r>
            <a:r>
              <a:rPr lang="en-US" dirty="0" err="1"/>
              <a:t>epilepsi</a:t>
            </a:r>
            <a:r>
              <a:rPr lang="en-US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54941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/>
              <a:t>Anställningsstatistik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8817" y="1143000"/>
            <a:ext cx="6546366" cy="4525963"/>
          </a:xfrm>
        </p:spPr>
        <p:txBody>
          <a:bodyPr>
            <a:normAutofit/>
          </a:bodyPr>
          <a:lstStyle/>
          <a:p>
            <a:r>
              <a:rPr lang="en-US" dirty="0"/>
              <a:t>En </a:t>
            </a:r>
            <a:r>
              <a:rPr lang="en-US" dirty="0" err="1"/>
              <a:t>stor</a:t>
            </a:r>
            <a:r>
              <a:rPr lang="en-US" dirty="0"/>
              <a:t> </a:t>
            </a:r>
            <a:r>
              <a:rPr lang="en-US" dirty="0" err="1"/>
              <a:t>andel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personer</a:t>
            </a:r>
            <a:r>
              <a:rPr lang="en-US" dirty="0"/>
              <a:t> med </a:t>
            </a:r>
            <a:r>
              <a:rPr lang="en-US" dirty="0" err="1"/>
              <a:t>epilepsi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arbetsför</a:t>
            </a:r>
            <a:r>
              <a:rPr lang="en-US" dirty="0"/>
              <a:t> </a:t>
            </a:r>
            <a:r>
              <a:rPr lang="en-US" dirty="0" err="1"/>
              <a:t>ålder</a:t>
            </a:r>
            <a:r>
              <a:rPr lang="en-US" dirty="0"/>
              <a:t> </a:t>
            </a:r>
            <a:r>
              <a:rPr lang="en-US" dirty="0" err="1"/>
              <a:t>arbetar</a:t>
            </a:r>
            <a:r>
              <a:rPr lang="en-US" dirty="0"/>
              <a:t>, men </a:t>
            </a:r>
            <a:r>
              <a:rPr lang="en-US" dirty="0" err="1"/>
              <a:t>andelen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mindre</a:t>
            </a:r>
            <a:r>
              <a:rPr lang="en-US" dirty="0"/>
              <a:t> </a:t>
            </a:r>
            <a:r>
              <a:rPr lang="en-US" dirty="0" err="1"/>
              <a:t>än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kontrollgrupper</a:t>
            </a:r>
            <a:r>
              <a:rPr lang="en-US" dirty="0"/>
              <a:t>. </a:t>
            </a:r>
          </a:p>
          <a:p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/>
              <a:t>svårtolkad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grund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samsjuklighet: I Stockholm </a:t>
            </a:r>
            <a:r>
              <a:rPr lang="en-US" dirty="0" err="1"/>
              <a:t>uppgav</a:t>
            </a:r>
            <a:r>
              <a:rPr lang="en-US" dirty="0"/>
              <a:t> </a:t>
            </a:r>
            <a:r>
              <a:rPr lang="en-US" dirty="0" err="1"/>
              <a:t>omkring</a:t>
            </a:r>
            <a:r>
              <a:rPr lang="en-US" dirty="0"/>
              <a:t> 60 %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personer</a:t>
            </a:r>
            <a:r>
              <a:rPr lang="en-US" dirty="0"/>
              <a:t> med </a:t>
            </a:r>
            <a:r>
              <a:rPr lang="en-US" dirty="0" err="1"/>
              <a:t>svårbehandlad</a:t>
            </a:r>
            <a:r>
              <a:rPr lang="en-US" dirty="0"/>
              <a:t> </a:t>
            </a:r>
            <a:r>
              <a:rPr lang="en-US" dirty="0" err="1"/>
              <a:t>epilepsi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saknade</a:t>
            </a:r>
            <a:r>
              <a:rPr lang="en-US" dirty="0"/>
              <a:t> </a:t>
            </a:r>
            <a:r>
              <a:rPr lang="en-US" dirty="0" err="1"/>
              <a:t>arbete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just </a:t>
            </a:r>
            <a:r>
              <a:rPr lang="en-US" dirty="0" err="1"/>
              <a:t>epilepsi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hinder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arbete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studier. (</a:t>
            </a:r>
            <a:r>
              <a:rPr lang="en-US" dirty="0" err="1"/>
              <a:t>Wedlund</a:t>
            </a:r>
            <a:r>
              <a:rPr lang="en-US" dirty="0"/>
              <a:t> et al. 2012)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0028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Utan</a:t>
            </a:r>
            <a:r>
              <a:rPr lang="en-US" b="1" dirty="0"/>
              <a:t> </a:t>
            </a:r>
            <a:r>
              <a:rPr lang="en-US" b="1" dirty="0" err="1"/>
              <a:t>att</a:t>
            </a:r>
            <a:r>
              <a:rPr lang="en-US" b="1" dirty="0"/>
              <a:t> </a:t>
            </a:r>
            <a:r>
              <a:rPr lang="en-US" b="1" dirty="0" err="1"/>
              <a:t>det</a:t>
            </a:r>
            <a:r>
              <a:rPr lang="en-US" b="1" dirty="0"/>
              <a:t> </a:t>
            </a:r>
            <a:r>
              <a:rPr lang="en-US" b="1" dirty="0" err="1"/>
              <a:t>syns</a:t>
            </a:r>
            <a:r>
              <a:rPr lang="en-US" b="1" dirty="0"/>
              <a:t>,</a:t>
            </a:r>
            <a:r>
              <a:rPr lang="en-US" dirty="0"/>
              <a:t> </a:t>
            </a:r>
            <a:r>
              <a:rPr lang="en-US" b="1" dirty="0" err="1"/>
              <a:t>kan</a:t>
            </a:r>
            <a:r>
              <a:rPr lang="en-US" b="1" dirty="0"/>
              <a:t> en person med </a:t>
            </a:r>
            <a:r>
              <a:rPr lang="en-US" b="1" dirty="0" err="1"/>
              <a:t>epilepsi</a:t>
            </a:r>
            <a:r>
              <a:rPr lang="en-US" b="1" dirty="0"/>
              <a:t>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1332" y="1143000"/>
            <a:ext cx="5361336" cy="4525963"/>
          </a:xfrm>
        </p:spPr>
        <p:txBody>
          <a:bodyPr>
            <a:normAutofit/>
          </a:bodyPr>
          <a:lstStyle/>
          <a:p>
            <a:r>
              <a:rPr lang="en-US" dirty="0" err="1"/>
              <a:t>känna</a:t>
            </a:r>
            <a:r>
              <a:rPr lang="en-US" dirty="0"/>
              <a:t> </a:t>
            </a:r>
            <a:r>
              <a:rPr lang="en-US" dirty="0" err="1"/>
              <a:t>oro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anfall</a:t>
            </a:r>
            <a:endParaRPr lang="en-US" dirty="0"/>
          </a:p>
          <a:p>
            <a:r>
              <a:rPr lang="en-US" dirty="0"/>
              <a:t>ha </a:t>
            </a:r>
            <a:r>
              <a:rPr lang="en-US" dirty="0" err="1"/>
              <a:t>biverkningar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antiepileptiska</a:t>
            </a:r>
            <a:r>
              <a:rPr lang="en-US" dirty="0"/>
              <a:t> </a:t>
            </a:r>
            <a:r>
              <a:rPr lang="en-US" dirty="0" err="1"/>
              <a:t>läkemedel</a:t>
            </a:r>
            <a:endParaRPr lang="en-US" dirty="0"/>
          </a:p>
          <a:p>
            <a:r>
              <a:rPr lang="en-US" dirty="0" err="1"/>
              <a:t>behöva</a:t>
            </a:r>
            <a:r>
              <a:rPr lang="en-US" dirty="0"/>
              <a:t> </a:t>
            </a:r>
            <a:r>
              <a:rPr lang="en-US" dirty="0" err="1"/>
              <a:t>undvika</a:t>
            </a:r>
            <a:r>
              <a:rPr lang="en-US" dirty="0"/>
              <a:t> </a:t>
            </a:r>
            <a:r>
              <a:rPr lang="en-US" dirty="0" err="1"/>
              <a:t>arbetsuppgifter</a:t>
            </a:r>
            <a:r>
              <a:rPr lang="en-US" dirty="0"/>
              <a:t> </a:t>
            </a:r>
            <a:r>
              <a:rPr lang="en-US" dirty="0" err="1"/>
              <a:t>där</a:t>
            </a:r>
            <a:r>
              <a:rPr lang="en-US" dirty="0"/>
              <a:t> </a:t>
            </a:r>
            <a:r>
              <a:rPr lang="en-US" dirty="0" err="1"/>
              <a:t>ett</a:t>
            </a:r>
            <a:r>
              <a:rPr lang="en-US" dirty="0"/>
              <a:t> </a:t>
            </a:r>
            <a:r>
              <a:rPr lang="en-US" dirty="0" err="1"/>
              <a:t>anfall</a:t>
            </a:r>
            <a:r>
              <a:rPr lang="en-US" dirty="0"/>
              <a:t> </a:t>
            </a:r>
            <a:r>
              <a:rPr lang="en-US" dirty="0" err="1"/>
              <a:t>skulle</a:t>
            </a:r>
            <a:r>
              <a:rPr lang="en-US" dirty="0"/>
              <a:t> </a:t>
            </a:r>
            <a:r>
              <a:rPr lang="en-US" dirty="0" err="1"/>
              <a:t>vara</a:t>
            </a:r>
            <a:r>
              <a:rPr lang="en-US" dirty="0"/>
              <a:t> </a:t>
            </a:r>
            <a:r>
              <a:rPr lang="en-US" dirty="0" err="1"/>
              <a:t>farligt</a:t>
            </a:r>
            <a:r>
              <a:rPr lang="en-US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91156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/>
              <a:t>Anfallsfrihet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224" y="1143000"/>
            <a:ext cx="7329552" cy="4525963"/>
          </a:xfrm>
        </p:spPr>
        <p:txBody>
          <a:bodyPr>
            <a:normAutofit/>
          </a:bodyPr>
          <a:lstStyle/>
          <a:p>
            <a:r>
              <a:rPr lang="en-US" dirty="0"/>
              <a:t>I de </a:t>
            </a:r>
            <a:r>
              <a:rPr lang="en-US" dirty="0" err="1"/>
              <a:t>flesta</a:t>
            </a:r>
            <a:r>
              <a:rPr lang="en-US" dirty="0"/>
              <a:t> </a:t>
            </a:r>
            <a:r>
              <a:rPr lang="en-US" dirty="0" err="1"/>
              <a:t>svenska</a:t>
            </a:r>
            <a:r>
              <a:rPr lang="en-US" dirty="0"/>
              <a:t> studier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sysselsättning</a:t>
            </a:r>
            <a:r>
              <a:rPr lang="en-US" dirty="0"/>
              <a:t> vid </a:t>
            </a:r>
            <a:r>
              <a:rPr lang="en-US" dirty="0" err="1"/>
              <a:t>epilepsi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man sett </a:t>
            </a:r>
            <a:r>
              <a:rPr lang="en-US" dirty="0" err="1"/>
              <a:t>ett</a:t>
            </a:r>
            <a:r>
              <a:rPr lang="en-US" dirty="0"/>
              <a:t> </a:t>
            </a:r>
            <a:r>
              <a:rPr lang="en-US" dirty="0" err="1"/>
              <a:t>samband</a:t>
            </a:r>
            <a:r>
              <a:rPr lang="en-US" dirty="0"/>
              <a:t> </a:t>
            </a:r>
            <a:r>
              <a:rPr lang="en-US" dirty="0" err="1"/>
              <a:t>mellan</a:t>
            </a:r>
            <a:r>
              <a:rPr lang="en-US" dirty="0"/>
              <a:t> </a:t>
            </a:r>
            <a:r>
              <a:rPr lang="en-US" dirty="0" err="1"/>
              <a:t>anfallsfrihet</a:t>
            </a:r>
            <a:r>
              <a:rPr lang="en-US" dirty="0"/>
              <a:t> och </a:t>
            </a:r>
            <a:r>
              <a:rPr lang="en-US" dirty="0" err="1"/>
              <a:t>arbete</a:t>
            </a:r>
            <a:r>
              <a:rPr lang="en-US" dirty="0"/>
              <a:t>/studier. </a:t>
            </a:r>
          </a:p>
          <a:p>
            <a:r>
              <a:rPr lang="en-US" dirty="0" err="1"/>
              <a:t>Förekomst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anfall</a:t>
            </a:r>
            <a:r>
              <a:rPr lang="en-US" dirty="0"/>
              <a:t> </a:t>
            </a:r>
            <a:r>
              <a:rPr lang="en-US" dirty="0" err="1"/>
              <a:t>ger</a:t>
            </a:r>
            <a:r>
              <a:rPr lang="en-US" dirty="0"/>
              <a:t> dock </a:t>
            </a:r>
            <a:r>
              <a:rPr lang="en-US" dirty="0" err="1"/>
              <a:t>inte</a:t>
            </a:r>
            <a:r>
              <a:rPr lang="en-US" dirty="0"/>
              <a:t> per </a:t>
            </a:r>
            <a:r>
              <a:rPr lang="en-US" dirty="0" err="1"/>
              <a:t>automatik</a:t>
            </a:r>
            <a:r>
              <a:rPr lang="en-US" dirty="0"/>
              <a:t> </a:t>
            </a:r>
            <a:r>
              <a:rPr lang="en-US" dirty="0" err="1"/>
              <a:t>arbetsoförmåga</a:t>
            </a:r>
            <a:r>
              <a:rPr lang="en-US" dirty="0"/>
              <a:t>. Hos </a:t>
            </a:r>
            <a:r>
              <a:rPr lang="en-US" dirty="0" err="1"/>
              <a:t>personer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genomgått</a:t>
            </a:r>
            <a:r>
              <a:rPr lang="en-US" dirty="0"/>
              <a:t> </a:t>
            </a:r>
            <a:r>
              <a:rPr lang="en-US" dirty="0" err="1"/>
              <a:t>rehabilitering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epilepsikirurgi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svårbehandlad</a:t>
            </a:r>
            <a:r>
              <a:rPr lang="en-US" dirty="0"/>
              <a:t> </a:t>
            </a:r>
            <a:r>
              <a:rPr lang="en-US" dirty="0" err="1"/>
              <a:t>epilepsi</a:t>
            </a:r>
            <a:r>
              <a:rPr lang="en-US" dirty="0"/>
              <a:t> </a:t>
            </a:r>
            <a:r>
              <a:rPr lang="en-US" dirty="0" err="1"/>
              <a:t>arbetade</a:t>
            </a:r>
            <a:r>
              <a:rPr lang="en-US" dirty="0"/>
              <a:t> i </a:t>
            </a:r>
            <a:r>
              <a:rPr lang="en-US" dirty="0" err="1"/>
              <a:t>storleksordningen</a:t>
            </a:r>
            <a:r>
              <a:rPr lang="en-US" dirty="0"/>
              <a:t> 25</a:t>
            </a:r>
            <a:r>
              <a:rPr lang="sv-SE" dirty="0"/>
              <a:t>–</a:t>
            </a:r>
            <a:r>
              <a:rPr lang="en-US" dirty="0"/>
              <a:t>45 %. (</a:t>
            </a:r>
            <a:r>
              <a:rPr lang="en-US" dirty="0" err="1"/>
              <a:t>Wedlund</a:t>
            </a:r>
            <a:r>
              <a:rPr lang="en-US" dirty="0"/>
              <a:t> 2012, </a:t>
            </a:r>
            <a:r>
              <a:rPr lang="en-US" dirty="0" err="1"/>
              <a:t>Edelvik</a:t>
            </a:r>
            <a:r>
              <a:rPr lang="en-US" dirty="0"/>
              <a:t> 2015)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9090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Epilepsi</a:t>
            </a:r>
            <a:r>
              <a:rPr lang="en-GB" dirty="0"/>
              <a:t> och </a:t>
            </a:r>
            <a:r>
              <a:rPr lang="en-GB" dirty="0" err="1"/>
              <a:t>socioekonomi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7063" y="1143000"/>
            <a:ext cx="5709874" cy="4525963"/>
          </a:xfrm>
        </p:spPr>
        <p:txBody>
          <a:bodyPr/>
          <a:lstStyle/>
          <a:p>
            <a:r>
              <a:rPr lang="en-GB" dirty="0" err="1"/>
              <a:t>Låg</a:t>
            </a:r>
            <a:r>
              <a:rPr lang="en-GB" dirty="0"/>
              <a:t> </a:t>
            </a:r>
            <a:r>
              <a:rPr lang="en-GB" dirty="0" err="1"/>
              <a:t>utbildning</a:t>
            </a:r>
            <a:r>
              <a:rPr lang="en-GB" dirty="0"/>
              <a:t> och </a:t>
            </a:r>
            <a:r>
              <a:rPr lang="en-GB" dirty="0" err="1"/>
              <a:t>låg</a:t>
            </a:r>
            <a:r>
              <a:rPr lang="en-GB" dirty="0"/>
              <a:t> </a:t>
            </a:r>
            <a:r>
              <a:rPr lang="en-GB" dirty="0" err="1"/>
              <a:t>inkomst</a:t>
            </a:r>
            <a:r>
              <a:rPr lang="en-GB" dirty="0"/>
              <a:t> </a:t>
            </a:r>
            <a:r>
              <a:rPr lang="en-GB" dirty="0" err="1"/>
              <a:t>är</a:t>
            </a:r>
            <a:r>
              <a:rPr lang="en-GB" dirty="0"/>
              <a:t> </a:t>
            </a:r>
            <a:r>
              <a:rPr lang="en-GB" dirty="0" err="1"/>
              <a:t>vanligare</a:t>
            </a:r>
            <a:r>
              <a:rPr lang="en-GB" dirty="0"/>
              <a:t> </a:t>
            </a:r>
            <a:r>
              <a:rPr lang="en-GB" dirty="0" err="1"/>
              <a:t>hos</a:t>
            </a:r>
            <a:r>
              <a:rPr lang="en-GB" dirty="0"/>
              <a:t> </a:t>
            </a:r>
            <a:r>
              <a:rPr lang="en-GB" dirty="0" err="1"/>
              <a:t>personer</a:t>
            </a:r>
            <a:r>
              <a:rPr lang="en-GB" dirty="0"/>
              <a:t> med </a:t>
            </a:r>
            <a:r>
              <a:rPr lang="en-GB" dirty="0" err="1"/>
              <a:t>epilepsi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gruppnivå</a:t>
            </a:r>
            <a:r>
              <a:rPr lang="en-GB" dirty="0"/>
              <a:t>. </a:t>
            </a:r>
          </a:p>
          <a:p>
            <a:r>
              <a:rPr lang="en-GB" dirty="0" err="1"/>
              <a:t>Tros</a:t>
            </a:r>
            <a:r>
              <a:rPr lang="en-GB" dirty="0"/>
              <a:t> </a:t>
            </a:r>
            <a:r>
              <a:rPr lang="en-GB" dirty="0" err="1"/>
              <a:t>delvis</a:t>
            </a:r>
            <a:r>
              <a:rPr lang="en-GB" dirty="0"/>
              <a:t> </a:t>
            </a:r>
            <a:r>
              <a:rPr lang="en-GB" dirty="0" err="1"/>
              <a:t>bero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dessa</a:t>
            </a:r>
            <a:r>
              <a:rPr lang="en-GB" dirty="0"/>
              <a:t> </a:t>
            </a:r>
            <a:r>
              <a:rPr lang="en-GB" dirty="0" err="1"/>
              <a:t>faktorer</a:t>
            </a:r>
            <a:r>
              <a:rPr lang="en-GB" dirty="0"/>
              <a:t> </a:t>
            </a:r>
            <a:r>
              <a:rPr lang="en-GB" dirty="0" err="1"/>
              <a:t>samvarierar</a:t>
            </a:r>
            <a:r>
              <a:rPr lang="en-GB" dirty="0"/>
              <a:t> med </a:t>
            </a:r>
            <a:r>
              <a:rPr lang="en-GB" dirty="0" err="1"/>
              <a:t>riskfaktorer</a:t>
            </a:r>
            <a:r>
              <a:rPr lang="en-GB" dirty="0"/>
              <a:t> </a:t>
            </a:r>
            <a:r>
              <a:rPr lang="en-GB" dirty="0" err="1"/>
              <a:t>för</a:t>
            </a:r>
            <a:r>
              <a:rPr lang="en-GB" dirty="0"/>
              <a:t> </a:t>
            </a:r>
            <a:r>
              <a:rPr lang="en-GB" dirty="0" err="1"/>
              <a:t>epilepsi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427756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27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err="1"/>
              <a:t>Långvariga</a:t>
            </a:r>
            <a:r>
              <a:rPr lang="en-GB" b="1" dirty="0"/>
              <a:t> </a:t>
            </a:r>
            <a:r>
              <a:rPr lang="en-GB" b="1" dirty="0" err="1"/>
              <a:t>konsekvenser</a:t>
            </a:r>
            <a:r>
              <a:rPr lang="en-GB" b="1" dirty="0"/>
              <a:t> </a:t>
            </a:r>
            <a:r>
              <a:rPr lang="en-GB" b="1" dirty="0" err="1"/>
              <a:t>av</a:t>
            </a:r>
            <a:r>
              <a:rPr lang="en-GB" b="1" dirty="0"/>
              <a:t> </a:t>
            </a:r>
            <a:br>
              <a:rPr lang="en-GB" b="1" dirty="0"/>
            </a:br>
            <a:r>
              <a:rPr lang="en-GB" b="1" dirty="0" err="1"/>
              <a:t>svårbehandlad</a:t>
            </a:r>
            <a:r>
              <a:rPr lang="en-GB" b="1" dirty="0"/>
              <a:t> </a:t>
            </a:r>
            <a:r>
              <a:rPr lang="en-GB" b="1" dirty="0" err="1"/>
              <a:t>epilepsi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9611" y="1676058"/>
            <a:ext cx="6644777" cy="4525963"/>
          </a:xfrm>
        </p:spPr>
        <p:txBody>
          <a:bodyPr>
            <a:normAutofit/>
          </a:bodyPr>
          <a:lstStyle/>
          <a:p>
            <a:r>
              <a:rPr lang="en-GB" dirty="0" err="1"/>
              <a:t>Personer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har</a:t>
            </a:r>
            <a:r>
              <a:rPr lang="en-GB" dirty="0"/>
              <a:t> </a:t>
            </a:r>
            <a:r>
              <a:rPr lang="en-GB" dirty="0" err="1"/>
              <a:t>uppnått</a:t>
            </a:r>
            <a:r>
              <a:rPr lang="en-GB" dirty="0"/>
              <a:t> </a:t>
            </a:r>
            <a:r>
              <a:rPr lang="en-GB" dirty="0" err="1"/>
              <a:t>anfallsfrihet</a:t>
            </a:r>
            <a:r>
              <a:rPr lang="en-GB" dirty="0"/>
              <a:t> </a:t>
            </a:r>
            <a:r>
              <a:rPr lang="en-GB" dirty="0" err="1"/>
              <a:t>efter</a:t>
            </a:r>
            <a:r>
              <a:rPr lang="en-GB" dirty="0"/>
              <a:t> </a:t>
            </a:r>
            <a:r>
              <a:rPr lang="en-GB" dirty="0" err="1"/>
              <a:t>epilepsikirurgi</a:t>
            </a:r>
            <a:r>
              <a:rPr lang="en-GB" dirty="0"/>
              <a:t> </a:t>
            </a:r>
            <a:r>
              <a:rPr lang="en-GB" dirty="0" err="1"/>
              <a:t>arbetar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gruppnivå</a:t>
            </a:r>
            <a:r>
              <a:rPr lang="en-GB" dirty="0"/>
              <a:t> </a:t>
            </a:r>
            <a:r>
              <a:rPr lang="en-GB" dirty="0" err="1"/>
              <a:t>inte</a:t>
            </a:r>
            <a:r>
              <a:rPr lang="en-GB" dirty="0"/>
              <a:t> i </a:t>
            </a:r>
            <a:r>
              <a:rPr lang="en-GB" dirty="0" err="1"/>
              <a:t>samma</a:t>
            </a:r>
            <a:r>
              <a:rPr lang="en-GB" dirty="0"/>
              <a:t> </a:t>
            </a:r>
            <a:r>
              <a:rPr lang="en-GB" dirty="0" err="1"/>
              <a:t>utsträckning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befolkningen</a:t>
            </a:r>
            <a:r>
              <a:rPr lang="en-GB" dirty="0"/>
              <a:t> i </a:t>
            </a:r>
            <a:r>
              <a:rPr lang="en-GB" dirty="0" err="1"/>
              <a:t>övrigt</a:t>
            </a:r>
            <a:r>
              <a:rPr lang="en-GB" dirty="0"/>
              <a:t>. (</a:t>
            </a:r>
            <a:r>
              <a:rPr lang="en-GB" dirty="0" err="1"/>
              <a:t>Edelvik</a:t>
            </a:r>
            <a:r>
              <a:rPr lang="en-GB" dirty="0"/>
              <a:t> 2015, </a:t>
            </a:r>
            <a:r>
              <a:rPr lang="en-GB" dirty="0" err="1"/>
              <a:t>Thorbecke</a:t>
            </a:r>
            <a:r>
              <a:rPr lang="en-GB" dirty="0"/>
              <a:t> 2014)</a:t>
            </a:r>
          </a:p>
          <a:p>
            <a:r>
              <a:rPr lang="en-GB" dirty="0" err="1"/>
              <a:t>Faktorer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ökar</a:t>
            </a:r>
            <a:r>
              <a:rPr lang="en-GB" dirty="0"/>
              <a:t> </a:t>
            </a:r>
            <a:r>
              <a:rPr lang="en-GB" dirty="0" err="1"/>
              <a:t>chansen</a:t>
            </a:r>
            <a:r>
              <a:rPr lang="en-GB" dirty="0"/>
              <a:t> </a:t>
            </a:r>
            <a:r>
              <a:rPr lang="en-GB" dirty="0" err="1"/>
              <a:t>för</a:t>
            </a:r>
            <a:r>
              <a:rPr lang="en-GB" dirty="0"/>
              <a:t> </a:t>
            </a:r>
            <a:r>
              <a:rPr lang="en-GB" dirty="0" err="1"/>
              <a:t>arbete</a:t>
            </a:r>
            <a:r>
              <a:rPr lang="en-GB" dirty="0"/>
              <a:t>:</a:t>
            </a:r>
          </a:p>
          <a:p>
            <a:pPr lvl="1"/>
            <a:r>
              <a:rPr lang="en-GB" dirty="0" err="1"/>
              <a:t>anfallsfrihet</a:t>
            </a:r>
            <a:endParaRPr lang="en-GB" dirty="0"/>
          </a:p>
          <a:p>
            <a:pPr lvl="1"/>
            <a:r>
              <a:rPr lang="en-GB" dirty="0" err="1"/>
              <a:t>ung</a:t>
            </a:r>
            <a:r>
              <a:rPr lang="en-GB" dirty="0"/>
              <a:t> </a:t>
            </a:r>
            <a:r>
              <a:rPr lang="en-GB" dirty="0" err="1"/>
              <a:t>ålder</a:t>
            </a:r>
            <a:endParaRPr lang="en-GB" dirty="0"/>
          </a:p>
          <a:p>
            <a:pPr lvl="1"/>
            <a:r>
              <a:rPr lang="en-GB" dirty="0" err="1"/>
              <a:t>arbete</a:t>
            </a:r>
            <a:r>
              <a:rPr lang="en-GB" dirty="0"/>
              <a:t> </a:t>
            </a:r>
            <a:r>
              <a:rPr lang="en-GB" dirty="0" err="1"/>
              <a:t>redan</a:t>
            </a:r>
            <a:r>
              <a:rPr lang="en-GB" dirty="0"/>
              <a:t> vid </a:t>
            </a:r>
            <a:r>
              <a:rPr lang="en-GB" dirty="0" err="1"/>
              <a:t>tidpunkten</a:t>
            </a:r>
            <a:r>
              <a:rPr lang="en-GB" dirty="0"/>
              <a:t> </a:t>
            </a:r>
            <a:r>
              <a:rPr lang="en-GB" dirty="0" err="1"/>
              <a:t>för</a:t>
            </a:r>
            <a:r>
              <a:rPr lang="en-GB" dirty="0"/>
              <a:t> </a:t>
            </a:r>
            <a:r>
              <a:rPr lang="en-GB" dirty="0" err="1"/>
              <a:t>operationen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86240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/>
              <a:t>Sjukskrivning</a:t>
            </a:r>
            <a:r>
              <a:rPr lang="en-GB" b="1" dirty="0"/>
              <a:t> och </a:t>
            </a:r>
            <a:r>
              <a:rPr lang="en-GB" b="1" dirty="0" err="1"/>
              <a:t>sjukersättning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62" y="1143000"/>
            <a:ext cx="6640676" cy="4525963"/>
          </a:xfrm>
        </p:spPr>
        <p:txBody>
          <a:bodyPr>
            <a:normAutofit/>
          </a:bodyPr>
          <a:lstStyle/>
          <a:p>
            <a:r>
              <a:rPr lang="en-US" dirty="0" err="1"/>
              <a:t>Några</a:t>
            </a:r>
            <a:r>
              <a:rPr lang="en-US" dirty="0"/>
              <a:t> </a:t>
            </a:r>
            <a:r>
              <a:rPr lang="en-US" dirty="0" err="1"/>
              <a:t>procent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personer</a:t>
            </a:r>
            <a:r>
              <a:rPr lang="en-US" dirty="0"/>
              <a:t> med </a:t>
            </a:r>
            <a:r>
              <a:rPr lang="en-US" dirty="0" err="1"/>
              <a:t>epilepsi</a:t>
            </a:r>
            <a:r>
              <a:rPr lang="en-US" dirty="0"/>
              <a:t> </a:t>
            </a:r>
            <a:r>
              <a:rPr lang="en-US" dirty="0" err="1"/>
              <a:t>får</a:t>
            </a:r>
            <a:r>
              <a:rPr lang="en-US" dirty="0"/>
              <a:t> </a:t>
            </a:r>
            <a:r>
              <a:rPr lang="en-US" dirty="0" err="1"/>
              <a:t>sjukpenning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grund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epilepsi</a:t>
            </a:r>
            <a:r>
              <a:rPr lang="en-US" dirty="0"/>
              <a:t> </a:t>
            </a:r>
            <a:r>
              <a:rPr lang="en-US" dirty="0" err="1"/>
              <a:t>varje</a:t>
            </a:r>
            <a:r>
              <a:rPr lang="en-US" dirty="0"/>
              <a:t> </a:t>
            </a:r>
            <a:r>
              <a:rPr lang="en-US" dirty="0" err="1"/>
              <a:t>år</a:t>
            </a:r>
            <a:r>
              <a:rPr lang="en-US" dirty="0"/>
              <a:t>.</a:t>
            </a:r>
          </a:p>
          <a:p>
            <a:r>
              <a:rPr lang="en-US" dirty="0" err="1"/>
              <a:t>Totala</a:t>
            </a:r>
            <a:r>
              <a:rPr lang="en-US" dirty="0"/>
              <a:t> </a:t>
            </a:r>
            <a:r>
              <a:rPr lang="en-US" dirty="0" err="1"/>
              <a:t>sjukfrånvaron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asymmetriskt</a:t>
            </a:r>
            <a:r>
              <a:rPr lang="en-US" dirty="0"/>
              <a:t> </a:t>
            </a:r>
            <a:r>
              <a:rPr lang="en-US" dirty="0" err="1"/>
              <a:t>fördelad</a:t>
            </a:r>
            <a:r>
              <a:rPr lang="en-US" dirty="0"/>
              <a:t> (en </a:t>
            </a:r>
            <a:r>
              <a:rPr lang="en-US" dirty="0" err="1"/>
              <a:t>mindre</a:t>
            </a:r>
            <a:r>
              <a:rPr lang="en-US" dirty="0"/>
              <a:t> </a:t>
            </a:r>
            <a:r>
              <a:rPr lang="en-US" dirty="0" err="1"/>
              <a:t>grupp</a:t>
            </a:r>
            <a:r>
              <a:rPr lang="en-US" dirty="0"/>
              <a:t> med </a:t>
            </a:r>
            <a:r>
              <a:rPr lang="en-US" dirty="0" err="1"/>
              <a:t>svårbehandlad</a:t>
            </a:r>
            <a:r>
              <a:rPr lang="en-US" dirty="0"/>
              <a:t> </a:t>
            </a:r>
            <a:r>
              <a:rPr lang="en-US" dirty="0" err="1"/>
              <a:t>epilepsi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i </a:t>
            </a:r>
            <a:r>
              <a:rPr lang="en-US" dirty="0" err="1"/>
              <a:t>betydligt</a:t>
            </a:r>
            <a:r>
              <a:rPr lang="en-US" dirty="0"/>
              <a:t> </a:t>
            </a:r>
            <a:r>
              <a:rPr lang="en-US" dirty="0" err="1"/>
              <a:t>högre</a:t>
            </a:r>
            <a:r>
              <a:rPr lang="en-US" dirty="0"/>
              <a:t> grad </a:t>
            </a:r>
            <a:r>
              <a:rPr lang="en-US" dirty="0" err="1"/>
              <a:t>såväl</a:t>
            </a:r>
            <a:r>
              <a:rPr lang="en-US" dirty="0"/>
              <a:t> </a:t>
            </a:r>
            <a:r>
              <a:rPr lang="en-US" dirty="0" err="1"/>
              <a:t>sjukpenning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sjukersättning</a:t>
            </a:r>
            <a:r>
              <a:rPr lang="en-US" dirty="0"/>
              <a:t>/</a:t>
            </a:r>
            <a:r>
              <a:rPr lang="en-US" dirty="0" err="1"/>
              <a:t>förtidspension</a:t>
            </a:r>
            <a:r>
              <a:rPr lang="en-US" dirty="0"/>
              <a:t>).</a:t>
            </a:r>
          </a:p>
          <a:p>
            <a:r>
              <a:rPr lang="en-US" dirty="0" err="1"/>
              <a:t>Regelverket</a:t>
            </a:r>
            <a:r>
              <a:rPr lang="en-US" dirty="0"/>
              <a:t> </a:t>
            </a:r>
            <a:r>
              <a:rPr lang="en-US" dirty="0" err="1"/>
              <a:t>påverkar</a:t>
            </a:r>
            <a:r>
              <a:rPr lang="en-US" dirty="0"/>
              <a:t> </a:t>
            </a:r>
            <a:r>
              <a:rPr lang="en-US" dirty="0" err="1"/>
              <a:t>statistisken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9147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3280" y="2130425"/>
            <a:ext cx="6957436" cy="1470025"/>
          </a:xfrm>
        </p:spPr>
        <p:txBody>
          <a:bodyPr>
            <a:noAutofit/>
          </a:bodyPr>
          <a:lstStyle/>
          <a:p>
            <a:r>
              <a:rPr lang="en-GB" b="1" dirty="0" err="1"/>
              <a:t>Epilepsi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arbetslivet</a:t>
            </a:r>
            <a:r>
              <a:rPr lang="en-GB" b="1" dirty="0"/>
              <a:t> I:</a:t>
            </a:r>
            <a:br>
              <a:rPr lang="en-GB" b="1" dirty="0"/>
            </a:br>
            <a:r>
              <a:rPr lang="en-GB" b="1" dirty="0"/>
              <a:t>Om </a:t>
            </a:r>
            <a:r>
              <a:rPr lang="en-GB" b="1" dirty="0" err="1"/>
              <a:t>epilepsi</a:t>
            </a:r>
            <a:r>
              <a:rPr lang="en-GB" b="1" dirty="0"/>
              <a:t> och </a:t>
            </a:r>
            <a:r>
              <a:rPr lang="en-GB" b="1" dirty="0" err="1"/>
              <a:t>dess</a:t>
            </a:r>
            <a:r>
              <a:rPr lang="en-GB" b="1" dirty="0"/>
              <a:t> </a:t>
            </a:r>
            <a:r>
              <a:rPr lang="en-GB" b="1" dirty="0" err="1"/>
              <a:t>arbetslivseffekter</a:t>
            </a:r>
            <a:r>
              <a:rPr lang="en-GB" b="1" dirty="0"/>
              <a:t> </a:t>
            </a:r>
            <a:r>
              <a:rPr lang="en-GB" b="1" dirty="0" err="1"/>
              <a:t>på</a:t>
            </a:r>
            <a:r>
              <a:rPr lang="en-GB" b="1" dirty="0"/>
              <a:t> </a:t>
            </a:r>
            <a:r>
              <a:rPr lang="en-GB" b="1" dirty="0" err="1"/>
              <a:t>samhällsnivå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15170"/>
          </a:xfrm>
        </p:spPr>
        <p:txBody>
          <a:bodyPr/>
          <a:lstStyle/>
          <a:p>
            <a:r>
              <a:rPr lang="en-GB" dirty="0"/>
              <a:t>Johan Zelano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6253" y="4972954"/>
            <a:ext cx="1231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Kapitel</a:t>
            </a:r>
            <a:r>
              <a:rPr lang="en-GB" dirty="0"/>
              <a:t> 1</a:t>
            </a:r>
            <a:r>
              <a:rPr lang="sv-SE" dirty="0"/>
              <a:t>–</a:t>
            </a:r>
            <a:r>
              <a:rPr lang="en-GB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6273160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/>
              <a:t>Sjukskrivning</a:t>
            </a:r>
            <a:endParaRPr lang="en-GB" b="1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D4AF67AA-6172-4B4C-8DE1-99E86B1302B4}"/>
              </a:ext>
            </a:extLst>
          </p:cNvPr>
          <p:cNvSpPr txBox="1"/>
          <p:nvPr/>
        </p:nvSpPr>
        <p:spPr>
          <a:xfrm>
            <a:off x="1875954" y="1008874"/>
            <a:ext cx="5392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Antal personer med minst en sjukskrivningsperiod per år kopplat till en epilepsidiagnos.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5EBFDDB4-E5EB-094B-8A22-C654DAC28B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287" y="1864842"/>
            <a:ext cx="7167424" cy="395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4722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/>
              <a:t>Sjukersättning</a:t>
            </a:r>
            <a:endParaRPr lang="en-GB" b="1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91E11BC3-DBE9-D346-8A02-E2AF9EAAC145}"/>
              </a:ext>
            </a:extLst>
          </p:cNvPr>
          <p:cNvSpPr txBox="1"/>
          <p:nvPr/>
        </p:nvSpPr>
        <p:spPr>
          <a:xfrm>
            <a:off x="1134286" y="867016"/>
            <a:ext cx="68754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Antal personer i Sverige som beviljats sjuk-/aktivitetsersättning (förtidspension) för epilepsi som huvuddiagnos. År 2008 infördes nya regler avseende sjukersättning.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A668AFE-1F46-5742-A123-B7B7B634C5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986" y="2046806"/>
            <a:ext cx="6962747" cy="3826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377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/>
              <a:t>Vad</a:t>
            </a:r>
            <a:r>
              <a:rPr lang="en-GB" b="1" dirty="0"/>
              <a:t> </a:t>
            </a:r>
            <a:r>
              <a:rPr lang="en-GB" b="1" dirty="0" err="1"/>
              <a:t>är</a:t>
            </a:r>
            <a:r>
              <a:rPr lang="en-GB" b="1" dirty="0"/>
              <a:t> </a:t>
            </a:r>
            <a:r>
              <a:rPr lang="en-GB" b="1" dirty="0" err="1"/>
              <a:t>epilepsi</a:t>
            </a:r>
            <a:r>
              <a:rPr lang="en-GB" b="1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8862" y="1143000"/>
            <a:ext cx="5726276" cy="4525963"/>
          </a:xfrm>
        </p:spPr>
        <p:txBody>
          <a:bodyPr>
            <a:normAutofit/>
          </a:bodyPr>
          <a:lstStyle/>
          <a:p>
            <a:r>
              <a:rPr lang="en-US" dirty="0" err="1"/>
              <a:t>Epilepsi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ett</a:t>
            </a:r>
            <a:r>
              <a:rPr lang="en-US" dirty="0"/>
              <a:t> </a:t>
            </a:r>
            <a:r>
              <a:rPr lang="en-US" dirty="0" err="1"/>
              <a:t>tillstånd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hjärnan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ger</a:t>
            </a:r>
            <a:r>
              <a:rPr lang="en-US" dirty="0"/>
              <a:t> en </a:t>
            </a:r>
            <a:r>
              <a:rPr lang="en-US" dirty="0" err="1"/>
              <a:t>varaktig</a:t>
            </a:r>
            <a:r>
              <a:rPr lang="en-US" dirty="0"/>
              <a:t> </a:t>
            </a:r>
            <a:r>
              <a:rPr lang="en-US" dirty="0" err="1"/>
              <a:t>benägenhet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epileptiska</a:t>
            </a:r>
            <a:r>
              <a:rPr lang="en-US" dirty="0"/>
              <a:t> </a:t>
            </a:r>
            <a:r>
              <a:rPr lang="en-US" dirty="0" err="1"/>
              <a:t>anfall</a:t>
            </a:r>
            <a:r>
              <a:rPr lang="en-US" dirty="0"/>
              <a:t>. </a:t>
            </a:r>
          </a:p>
          <a:p>
            <a:r>
              <a:rPr lang="en-US" dirty="0"/>
              <a:t>En person med </a:t>
            </a:r>
            <a:r>
              <a:rPr lang="en-US" dirty="0" err="1"/>
              <a:t>epilepsi</a:t>
            </a:r>
            <a:r>
              <a:rPr lang="en-US" dirty="0"/>
              <a:t> </a:t>
            </a:r>
            <a:r>
              <a:rPr lang="en-US" dirty="0" err="1"/>
              <a:t>behöver</a:t>
            </a:r>
            <a:r>
              <a:rPr lang="en-US" dirty="0"/>
              <a:t> </a:t>
            </a:r>
            <a:r>
              <a:rPr lang="en-US" dirty="0" err="1"/>
              <a:t>inte</a:t>
            </a:r>
            <a:r>
              <a:rPr lang="en-US" dirty="0"/>
              <a:t> ha </a:t>
            </a:r>
            <a:r>
              <a:rPr lang="en-US" dirty="0" err="1"/>
              <a:t>återkommande</a:t>
            </a:r>
            <a:r>
              <a:rPr lang="en-US" dirty="0"/>
              <a:t> </a:t>
            </a:r>
            <a:r>
              <a:rPr lang="en-US" dirty="0" err="1"/>
              <a:t>epileptiska</a:t>
            </a:r>
            <a:r>
              <a:rPr lang="en-US" dirty="0"/>
              <a:t> </a:t>
            </a:r>
            <a:r>
              <a:rPr lang="en-US" dirty="0" err="1"/>
              <a:t>anfall</a:t>
            </a:r>
            <a:r>
              <a:rPr lang="en-US" dirty="0"/>
              <a:t>, men </a:t>
            </a:r>
            <a:r>
              <a:rPr lang="en-US" dirty="0" err="1"/>
              <a:t>diagnosen</a:t>
            </a:r>
            <a:r>
              <a:rPr lang="en-US" dirty="0"/>
              <a:t> </a:t>
            </a:r>
            <a:r>
              <a:rPr lang="en-US" dirty="0" err="1"/>
              <a:t>fordrar</a:t>
            </a:r>
            <a:r>
              <a:rPr lang="en-US" dirty="0"/>
              <a:t> </a:t>
            </a:r>
            <a:r>
              <a:rPr lang="en-US" dirty="0" err="1"/>
              <a:t>åtminstone</a:t>
            </a:r>
            <a:r>
              <a:rPr lang="en-US" dirty="0"/>
              <a:t> </a:t>
            </a:r>
            <a:r>
              <a:rPr lang="en-US" dirty="0" err="1"/>
              <a:t>ett</a:t>
            </a:r>
            <a:r>
              <a:rPr lang="en-US" dirty="0"/>
              <a:t> och </a:t>
            </a:r>
            <a:r>
              <a:rPr lang="en-US" dirty="0" err="1"/>
              <a:t>ofta</a:t>
            </a:r>
            <a:r>
              <a:rPr lang="en-US" dirty="0"/>
              <a:t> </a:t>
            </a:r>
            <a:r>
              <a:rPr lang="en-US" dirty="0" err="1"/>
              <a:t>flera</a:t>
            </a:r>
            <a:r>
              <a:rPr lang="en-US" dirty="0"/>
              <a:t> </a:t>
            </a:r>
            <a:r>
              <a:rPr lang="en-US" dirty="0" err="1"/>
              <a:t>anfall</a:t>
            </a:r>
            <a:r>
              <a:rPr lang="en-US" dirty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660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/>
              <a:t>Epileptiska</a:t>
            </a:r>
            <a:r>
              <a:rPr lang="en-GB" b="1" dirty="0"/>
              <a:t> </a:t>
            </a:r>
            <a:r>
              <a:rPr lang="en-GB" b="1" dirty="0" err="1"/>
              <a:t>anfall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0379" y="1143000"/>
            <a:ext cx="5643242" cy="4525963"/>
          </a:xfrm>
        </p:spPr>
        <p:txBody>
          <a:bodyPr>
            <a:normAutofit/>
          </a:bodyPr>
          <a:lstStyle/>
          <a:p>
            <a:r>
              <a:rPr lang="en-US" dirty="0" err="1"/>
              <a:t>Plötslig</a:t>
            </a:r>
            <a:r>
              <a:rPr lang="en-US" dirty="0"/>
              <a:t>, </a:t>
            </a:r>
            <a:r>
              <a:rPr lang="en-US" dirty="0" err="1"/>
              <a:t>överdriven</a:t>
            </a:r>
            <a:r>
              <a:rPr lang="en-US" dirty="0"/>
              <a:t> och </a:t>
            </a:r>
            <a:r>
              <a:rPr lang="en-US" dirty="0" err="1"/>
              <a:t>synkroniserad</a:t>
            </a:r>
            <a:r>
              <a:rPr lang="en-US" dirty="0"/>
              <a:t> </a:t>
            </a:r>
            <a:r>
              <a:rPr lang="en-US" dirty="0" err="1"/>
              <a:t>signalering</a:t>
            </a:r>
            <a:r>
              <a:rPr lang="en-US" dirty="0"/>
              <a:t> i </a:t>
            </a:r>
            <a:r>
              <a:rPr lang="en-US" dirty="0" err="1"/>
              <a:t>nervcellsnätverk</a:t>
            </a:r>
            <a:r>
              <a:rPr lang="en-US" dirty="0"/>
              <a:t>.</a:t>
            </a:r>
          </a:p>
          <a:p>
            <a:r>
              <a:rPr lang="en-US" dirty="0" err="1"/>
              <a:t>Symtomen</a:t>
            </a:r>
            <a:r>
              <a:rPr lang="en-US" dirty="0"/>
              <a:t> </a:t>
            </a:r>
            <a:r>
              <a:rPr lang="en-US" dirty="0" err="1"/>
              <a:t>beror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den </a:t>
            </a:r>
            <a:r>
              <a:rPr lang="en-US" dirty="0" err="1"/>
              <a:t>epileptiska</a:t>
            </a:r>
            <a:r>
              <a:rPr lang="en-US" dirty="0"/>
              <a:t> </a:t>
            </a:r>
            <a:r>
              <a:rPr lang="en-US" dirty="0" err="1"/>
              <a:t>aktiviteten</a:t>
            </a:r>
            <a:r>
              <a:rPr lang="en-US" dirty="0"/>
              <a:t> </a:t>
            </a:r>
            <a:r>
              <a:rPr lang="en-US" dirty="0" err="1"/>
              <a:t>stör</a:t>
            </a:r>
            <a:r>
              <a:rPr lang="en-US" dirty="0"/>
              <a:t> </a:t>
            </a:r>
            <a:r>
              <a:rPr lang="en-US" dirty="0" err="1"/>
              <a:t>hjärnans</a:t>
            </a:r>
            <a:r>
              <a:rPr lang="en-US" dirty="0"/>
              <a:t> </a:t>
            </a:r>
            <a:r>
              <a:rPr lang="en-US" dirty="0" err="1"/>
              <a:t>normala</a:t>
            </a:r>
            <a:r>
              <a:rPr lang="en-US" dirty="0"/>
              <a:t> </a:t>
            </a:r>
            <a:r>
              <a:rPr lang="en-US" dirty="0" err="1"/>
              <a:t>funktion</a:t>
            </a:r>
            <a:r>
              <a:rPr lang="en-US" dirty="0"/>
              <a:t>. </a:t>
            </a:r>
          </a:p>
          <a:p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finns</a:t>
            </a:r>
            <a:r>
              <a:rPr lang="en-US" dirty="0"/>
              <a:t> </a:t>
            </a:r>
            <a:r>
              <a:rPr lang="en-US" dirty="0" err="1"/>
              <a:t>över</a:t>
            </a:r>
            <a:r>
              <a:rPr lang="en-US" dirty="0"/>
              <a:t> </a:t>
            </a:r>
            <a:r>
              <a:rPr lang="en-US" dirty="0" err="1"/>
              <a:t>sextio</a:t>
            </a:r>
            <a:r>
              <a:rPr lang="en-US" dirty="0"/>
              <a:t> </a:t>
            </a:r>
            <a:r>
              <a:rPr lang="en-US" dirty="0" err="1"/>
              <a:t>olika</a:t>
            </a:r>
            <a:r>
              <a:rPr lang="en-US" dirty="0"/>
              <a:t> </a:t>
            </a:r>
            <a:r>
              <a:rPr lang="en-US" dirty="0" err="1"/>
              <a:t>kategorier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epileptiska</a:t>
            </a:r>
            <a:r>
              <a:rPr lang="en-US" dirty="0"/>
              <a:t> </a:t>
            </a:r>
            <a:r>
              <a:rPr lang="en-US" dirty="0" err="1"/>
              <a:t>anfall</a:t>
            </a:r>
            <a:r>
              <a:rPr lang="en-US" dirty="0"/>
              <a:t>. </a:t>
            </a:r>
            <a:r>
              <a:rPr lang="en-US" dirty="0" err="1"/>
              <a:t>Medvetandet</a:t>
            </a:r>
            <a:r>
              <a:rPr lang="en-US" dirty="0"/>
              <a:t> </a:t>
            </a:r>
            <a:r>
              <a:rPr lang="en-US" dirty="0" err="1"/>
              <a:t>påverkas</a:t>
            </a:r>
            <a:r>
              <a:rPr lang="en-US" dirty="0"/>
              <a:t> </a:t>
            </a:r>
            <a:r>
              <a:rPr lang="en-US" dirty="0" err="1"/>
              <a:t>ibland</a:t>
            </a:r>
            <a:r>
              <a:rPr lang="en-US" dirty="0"/>
              <a:t>, men </a:t>
            </a:r>
            <a:r>
              <a:rPr lang="en-US" dirty="0" err="1"/>
              <a:t>inte</a:t>
            </a:r>
            <a:r>
              <a:rPr lang="en-US" dirty="0"/>
              <a:t> </a:t>
            </a:r>
            <a:r>
              <a:rPr lang="en-US" dirty="0" err="1"/>
              <a:t>alltid</a:t>
            </a:r>
            <a:r>
              <a:rPr lang="en-US" dirty="0"/>
              <a:t>. </a:t>
            </a:r>
            <a:r>
              <a:rPr lang="en-US" dirty="0" err="1"/>
              <a:t>Anfall</a:t>
            </a:r>
            <a:r>
              <a:rPr lang="en-US" dirty="0"/>
              <a:t> </a:t>
            </a:r>
            <a:r>
              <a:rPr lang="en-US" dirty="0" err="1"/>
              <a:t>syns</a:t>
            </a:r>
            <a:r>
              <a:rPr lang="en-US" dirty="0"/>
              <a:t> </a:t>
            </a:r>
            <a:r>
              <a:rPr lang="en-US" dirty="0" err="1"/>
              <a:t>inte</a:t>
            </a:r>
            <a:r>
              <a:rPr lang="en-US" dirty="0"/>
              <a:t> </a:t>
            </a:r>
            <a:r>
              <a:rPr lang="en-US" dirty="0" err="1"/>
              <a:t>alltid</a:t>
            </a:r>
            <a:r>
              <a:rPr lang="en-US" dirty="0"/>
              <a:t>.</a:t>
            </a:r>
          </a:p>
          <a:p>
            <a:r>
              <a:rPr lang="en-US" dirty="0" err="1"/>
              <a:t>Anfall</a:t>
            </a:r>
            <a:r>
              <a:rPr lang="en-US" dirty="0"/>
              <a:t> </a:t>
            </a:r>
            <a:r>
              <a:rPr lang="en-US" dirty="0" err="1"/>
              <a:t>varar</a:t>
            </a:r>
            <a:r>
              <a:rPr lang="en-US" dirty="0"/>
              <a:t> </a:t>
            </a:r>
            <a:r>
              <a:rPr lang="en-US" dirty="0" err="1"/>
              <a:t>oftast</a:t>
            </a:r>
            <a:r>
              <a:rPr lang="en-US" dirty="0"/>
              <a:t> </a:t>
            </a:r>
            <a:r>
              <a:rPr lang="en-US" dirty="0" err="1"/>
              <a:t>sekunder</a:t>
            </a:r>
            <a:r>
              <a:rPr lang="en-US" dirty="0"/>
              <a:t> till </a:t>
            </a:r>
            <a:r>
              <a:rPr lang="en-US" dirty="0" err="1"/>
              <a:t>minuter</a:t>
            </a:r>
            <a:r>
              <a:rPr lang="en-US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046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Om man </a:t>
            </a:r>
            <a:r>
              <a:rPr lang="en-GB" b="1" dirty="0" err="1"/>
              <a:t>bevittnar</a:t>
            </a:r>
            <a:r>
              <a:rPr lang="en-GB" b="1" dirty="0"/>
              <a:t> </a:t>
            </a:r>
            <a:r>
              <a:rPr lang="en-GB" b="1" dirty="0" err="1"/>
              <a:t>ett</a:t>
            </a:r>
            <a:r>
              <a:rPr lang="en-GB" b="1" dirty="0"/>
              <a:t> </a:t>
            </a:r>
            <a:r>
              <a:rPr lang="en-GB" b="1" dirty="0" err="1"/>
              <a:t>anfall</a:t>
            </a:r>
            <a:r>
              <a:rPr lang="en-GB" b="1" dirty="0"/>
              <a:t> </a:t>
            </a:r>
            <a:r>
              <a:rPr lang="en-GB" b="1" dirty="0" err="1"/>
              <a:t>ska</a:t>
            </a:r>
            <a:r>
              <a:rPr lang="en-GB" b="1" dirty="0"/>
              <a:t> 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3719" y="1143000"/>
            <a:ext cx="4676561" cy="2284975"/>
          </a:xfrm>
        </p:spPr>
        <p:txBody>
          <a:bodyPr>
            <a:normAutofit/>
          </a:bodyPr>
          <a:lstStyle/>
          <a:p>
            <a:pPr lvl="0"/>
            <a:r>
              <a:rPr lang="en-US" dirty="0" err="1"/>
              <a:t>försöka</a:t>
            </a:r>
            <a:r>
              <a:rPr lang="en-US" dirty="0"/>
              <a:t> se till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en </a:t>
            </a:r>
            <a:r>
              <a:rPr lang="en-US" dirty="0" err="1"/>
              <a:t>säker</a:t>
            </a:r>
            <a:r>
              <a:rPr lang="en-US" dirty="0"/>
              <a:t> plats</a:t>
            </a:r>
          </a:p>
          <a:p>
            <a:pPr lvl="0"/>
            <a:r>
              <a:rPr lang="en-US" dirty="0" err="1"/>
              <a:t>lossa</a:t>
            </a:r>
            <a:r>
              <a:rPr lang="en-US" dirty="0"/>
              <a:t> </a:t>
            </a:r>
            <a:r>
              <a:rPr lang="en-US" dirty="0" err="1"/>
              <a:t>åtsittande</a:t>
            </a:r>
            <a:r>
              <a:rPr lang="en-US" dirty="0"/>
              <a:t> </a:t>
            </a:r>
            <a:r>
              <a:rPr lang="en-US" dirty="0" err="1"/>
              <a:t>kläder</a:t>
            </a:r>
            <a:r>
              <a:rPr lang="en-US" dirty="0"/>
              <a:t> i </a:t>
            </a:r>
            <a:r>
              <a:rPr lang="en-US" dirty="0" err="1"/>
              <a:t>halsen</a:t>
            </a:r>
            <a:endParaRPr lang="en-US" dirty="0"/>
          </a:p>
          <a:p>
            <a:pPr lvl="0"/>
            <a:r>
              <a:rPr lang="en-US" dirty="0" err="1"/>
              <a:t>lägga</a:t>
            </a:r>
            <a:r>
              <a:rPr lang="en-US" dirty="0"/>
              <a:t> </a:t>
            </a:r>
            <a:r>
              <a:rPr lang="en-US" dirty="0" err="1"/>
              <a:t>något</a:t>
            </a:r>
            <a:r>
              <a:rPr lang="en-US" dirty="0"/>
              <a:t> </a:t>
            </a:r>
            <a:r>
              <a:rPr lang="en-US" dirty="0" err="1"/>
              <a:t>mjukt</a:t>
            </a:r>
            <a:r>
              <a:rPr lang="en-US" dirty="0"/>
              <a:t> under </a:t>
            </a:r>
            <a:r>
              <a:rPr lang="en-US" dirty="0" err="1"/>
              <a:t>huvudet</a:t>
            </a:r>
            <a:r>
              <a:rPr lang="en-US" dirty="0"/>
              <a:t> om </a:t>
            </a:r>
            <a:r>
              <a:rPr lang="en-US" dirty="0" err="1"/>
              <a:t>underlaget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hårt</a:t>
            </a:r>
            <a:endParaRPr lang="en-US" dirty="0"/>
          </a:p>
          <a:p>
            <a:pPr lvl="0"/>
            <a:r>
              <a:rPr lang="en-US" b="1" dirty="0" err="1"/>
              <a:t>inte</a:t>
            </a:r>
            <a:r>
              <a:rPr lang="en-US" b="1" dirty="0"/>
              <a:t> </a:t>
            </a:r>
            <a:r>
              <a:rPr lang="en-US" dirty="0" err="1"/>
              <a:t>stoppa</a:t>
            </a:r>
            <a:r>
              <a:rPr lang="en-US" dirty="0"/>
              <a:t> </a:t>
            </a:r>
            <a:r>
              <a:rPr lang="en-US" dirty="0" err="1"/>
              <a:t>något</a:t>
            </a:r>
            <a:r>
              <a:rPr lang="en-US" dirty="0"/>
              <a:t> i </a:t>
            </a:r>
            <a:r>
              <a:rPr lang="en-US" dirty="0" err="1"/>
              <a:t>munnen</a:t>
            </a:r>
            <a:endParaRPr lang="en-US" dirty="0"/>
          </a:p>
          <a:p>
            <a:pPr lvl="0"/>
            <a:r>
              <a:rPr lang="en-US" b="1" dirty="0" err="1"/>
              <a:t>inte</a:t>
            </a:r>
            <a:r>
              <a:rPr lang="en-US" dirty="0"/>
              <a:t> </a:t>
            </a:r>
            <a:r>
              <a:rPr lang="en-US" dirty="0" err="1"/>
              <a:t>hålla</a:t>
            </a:r>
            <a:r>
              <a:rPr lang="en-US" dirty="0"/>
              <a:t> </a:t>
            </a:r>
            <a:r>
              <a:rPr lang="en-US" dirty="0" err="1"/>
              <a:t>emot</a:t>
            </a:r>
            <a:r>
              <a:rPr lang="en-US" dirty="0"/>
              <a:t> </a:t>
            </a:r>
            <a:r>
              <a:rPr lang="en-US" dirty="0" err="1"/>
              <a:t>ryckningarna</a:t>
            </a:r>
            <a:r>
              <a:rPr lang="en-US" dirty="0"/>
              <a:t>.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388768" y="4411813"/>
            <a:ext cx="6366461" cy="707886"/>
          </a:xfrm>
          <a:prstGeom prst="rect">
            <a:avLst/>
          </a:prstGeom>
          <a:noFill/>
          <a:ln>
            <a:solidFill>
              <a:srgbClr val="4B5A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/>
              <a:t>När</a:t>
            </a:r>
            <a:r>
              <a:rPr lang="en-US" sz="2000" dirty="0"/>
              <a:t> </a:t>
            </a:r>
            <a:r>
              <a:rPr lang="en-US" sz="2000" dirty="0" err="1"/>
              <a:t>anfallet</a:t>
            </a:r>
            <a:r>
              <a:rPr lang="en-US" sz="2000" dirty="0"/>
              <a:t> </a:t>
            </a:r>
            <a:r>
              <a:rPr lang="en-US" sz="2000" dirty="0" err="1"/>
              <a:t>slutat</a:t>
            </a:r>
            <a:r>
              <a:rPr lang="en-US" sz="2000" dirty="0"/>
              <a:t>:</a:t>
            </a:r>
          </a:p>
          <a:p>
            <a:r>
              <a:rPr lang="en-US" sz="2000" dirty="0" err="1"/>
              <a:t>framstupa</a:t>
            </a:r>
            <a:r>
              <a:rPr lang="en-US" sz="2000" dirty="0"/>
              <a:t> </a:t>
            </a:r>
            <a:r>
              <a:rPr lang="en-US" sz="2000" dirty="0" err="1"/>
              <a:t>sidoläge</a:t>
            </a:r>
            <a:r>
              <a:rPr lang="en-US" sz="2000" dirty="0"/>
              <a:t>, </a:t>
            </a:r>
            <a:r>
              <a:rPr lang="en-US" sz="2000" dirty="0" err="1"/>
              <a:t>stanna</a:t>
            </a:r>
            <a:r>
              <a:rPr lang="en-US" sz="2000" dirty="0"/>
              <a:t> med </a:t>
            </a:r>
            <a:r>
              <a:rPr lang="en-US" sz="2000" dirty="0" err="1"/>
              <a:t>vederbörande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7088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Man </a:t>
            </a:r>
            <a:r>
              <a:rPr lang="en-GB" b="1" dirty="0" err="1"/>
              <a:t>bör</a:t>
            </a:r>
            <a:r>
              <a:rPr lang="en-GB" b="1" dirty="0"/>
              <a:t> </a:t>
            </a:r>
            <a:r>
              <a:rPr lang="en-GB" b="1" dirty="0" err="1"/>
              <a:t>ringa</a:t>
            </a:r>
            <a:r>
              <a:rPr lang="en-GB" b="1" dirty="0"/>
              <a:t> </a:t>
            </a:r>
            <a:r>
              <a:rPr lang="en-GB" b="1" dirty="0" err="1"/>
              <a:t>ambulans</a:t>
            </a:r>
            <a:r>
              <a:rPr lang="en-GB" b="1" dirty="0"/>
              <a:t> </a:t>
            </a:r>
            <a:r>
              <a:rPr lang="en-GB" b="1" dirty="0" err="1"/>
              <a:t>om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0537" y="1143000"/>
            <a:ext cx="5262926" cy="4525963"/>
          </a:xfrm>
        </p:spPr>
        <p:txBody>
          <a:bodyPr>
            <a:normAutofit/>
          </a:bodyPr>
          <a:lstStyle/>
          <a:p>
            <a:pPr lvl="0"/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inte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känt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personen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epilepsi</a:t>
            </a:r>
            <a:endParaRPr lang="en-US" dirty="0"/>
          </a:p>
          <a:p>
            <a:pPr lvl="0"/>
            <a:r>
              <a:rPr lang="en-US" dirty="0" err="1"/>
              <a:t>personen</a:t>
            </a:r>
            <a:r>
              <a:rPr lang="en-US" dirty="0"/>
              <a:t> </a:t>
            </a:r>
            <a:r>
              <a:rPr lang="en-US" dirty="0" err="1"/>
              <a:t>verkar</a:t>
            </a:r>
            <a:r>
              <a:rPr lang="en-US" dirty="0"/>
              <a:t> ha </a:t>
            </a:r>
            <a:r>
              <a:rPr lang="en-US" dirty="0" err="1"/>
              <a:t>skadat</a:t>
            </a:r>
            <a:r>
              <a:rPr lang="en-US" dirty="0"/>
              <a:t> sig </a:t>
            </a:r>
          </a:p>
          <a:p>
            <a:pPr lvl="0"/>
            <a:r>
              <a:rPr lang="en-US" dirty="0" err="1"/>
              <a:t>anfallet</a:t>
            </a:r>
            <a:r>
              <a:rPr lang="en-US" dirty="0"/>
              <a:t> </a:t>
            </a:r>
            <a:r>
              <a:rPr lang="en-US" dirty="0" err="1"/>
              <a:t>inte</a:t>
            </a:r>
            <a:r>
              <a:rPr lang="en-US" dirty="0"/>
              <a:t> </a:t>
            </a:r>
            <a:r>
              <a:rPr lang="en-US" dirty="0" err="1"/>
              <a:t>slutat</a:t>
            </a:r>
            <a:r>
              <a:rPr lang="en-US" dirty="0"/>
              <a:t> </a:t>
            </a:r>
            <a:r>
              <a:rPr lang="en-US" dirty="0" err="1"/>
              <a:t>spontant</a:t>
            </a:r>
            <a:r>
              <a:rPr lang="en-US" dirty="0"/>
              <a:t> </a:t>
            </a:r>
            <a:r>
              <a:rPr lang="en-US" dirty="0" err="1"/>
              <a:t>efter</a:t>
            </a:r>
            <a:r>
              <a:rPr lang="en-US" dirty="0"/>
              <a:t> </a:t>
            </a:r>
            <a:r>
              <a:rPr lang="en-US" dirty="0" err="1"/>
              <a:t>två</a:t>
            </a:r>
            <a:r>
              <a:rPr lang="en-US" dirty="0"/>
              <a:t> </a:t>
            </a:r>
            <a:r>
              <a:rPr lang="en-US" dirty="0" err="1"/>
              <a:t>minuter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om en person </a:t>
            </a:r>
            <a:r>
              <a:rPr lang="en-US" dirty="0" err="1"/>
              <a:t>får</a:t>
            </a:r>
            <a:r>
              <a:rPr lang="en-US" dirty="0"/>
              <a:t> </a:t>
            </a:r>
            <a:r>
              <a:rPr lang="en-US" dirty="0" err="1"/>
              <a:t>ett</a:t>
            </a:r>
            <a:r>
              <a:rPr lang="en-US" dirty="0"/>
              <a:t> </a:t>
            </a:r>
            <a:r>
              <a:rPr lang="en-US" dirty="0" err="1"/>
              <a:t>nytt</a:t>
            </a:r>
            <a:r>
              <a:rPr lang="en-US" dirty="0"/>
              <a:t> </a:t>
            </a:r>
            <a:r>
              <a:rPr lang="en-US" dirty="0" err="1"/>
              <a:t>anfall</a:t>
            </a:r>
            <a:r>
              <a:rPr lang="en-US" dirty="0"/>
              <a:t>, </a:t>
            </a:r>
            <a:r>
              <a:rPr lang="en-US" dirty="0" err="1"/>
              <a:t>utan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helt</a:t>
            </a:r>
            <a:r>
              <a:rPr lang="en-US" dirty="0"/>
              <a:t> ha </a:t>
            </a:r>
            <a:r>
              <a:rPr lang="en-US" dirty="0" err="1"/>
              <a:t>återhämtat</a:t>
            </a:r>
            <a:r>
              <a:rPr lang="en-US" dirty="0"/>
              <a:t> sig.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5294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/>
              <a:t>Efter</a:t>
            </a:r>
            <a:r>
              <a:rPr lang="en-GB" b="1" dirty="0"/>
              <a:t> </a:t>
            </a:r>
            <a:r>
              <a:rPr lang="en-GB" b="1" dirty="0" err="1"/>
              <a:t>ett</a:t>
            </a:r>
            <a:r>
              <a:rPr lang="en-GB" b="1" dirty="0"/>
              <a:t> </a:t>
            </a:r>
            <a:r>
              <a:rPr lang="en-GB" b="1" dirty="0" err="1"/>
              <a:t>anfall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9250" y="1143000"/>
            <a:ext cx="5245499" cy="4525963"/>
          </a:xfrm>
        </p:spPr>
        <p:txBody>
          <a:bodyPr/>
          <a:lstStyle/>
          <a:p>
            <a:r>
              <a:rPr lang="en-US" dirty="0"/>
              <a:t>Den </a:t>
            </a:r>
            <a:r>
              <a:rPr lang="en-US" dirty="0" err="1"/>
              <a:t>påverkade</a:t>
            </a:r>
            <a:r>
              <a:rPr lang="en-US" dirty="0"/>
              <a:t> </a:t>
            </a:r>
            <a:r>
              <a:rPr lang="en-US" dirty="0" err="1"/>
              <a:t>delen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hjärnan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uttröttad</a:t>
            </a:r>
            <a:r>
              <a:rPr lang="en-US" dirty="0"/>
              <a:t>.</a:t>
            </a:r>
          </a:p>
          <a:p>
            <a:r>
              <a:rPr lang="en-US" dirty="0" err="1"/>
              <a:t>Trötthet</a:t>
            </a:r>
            <a:r>
              <a:rPr lang="en-US" dirty="0"/>
              <a:t> och </a:t>
            </a:r>
            <a:r>
              <a:rPr lang="en-US" dirty="0" err="1"/>
              <a:t>förvirring</a:t>
            </a:r>
            <a:r>
              <a:rPr lang="en-US" dirty="0"/>
              <a:t> </a:t>
            </a:r>
            <a:r>
              <a:rPr lang="en-US" dirty="0" err="1"/>
              <a:t>efter</a:t>
            </a:r>
            <a:r>
              <a:rPr lang="en-US" dirty="0"/>
              <a:t> </a:t>
            </a:r>
            <a:r>
              <a:rPr lang="en-US" dirty="0" err="1"/>
              <a:t>ett</a:t>
            </a:r>
            <a:r>
              <a:rPr lang="en-US" dirty="0"/>
              <a:t> </a:t>
            </a:r>
            <a:r>
              <a:rPr lang="en-US" dirty="0" err="1"/>
              <a:t>anfall</a:t>
            </a:r>
            <a:r>
              <a:rPr lang="en-US" dirty="0"/>
              <a:t> </a:t>
            </a:r>
            <a:r>
              <a:rPr lang="en-US" dirty="0" err="1"/>
              <a:t>kallas</a:t>
            </a:r>
            <a:r>
              <a:rPr lang="en-US" dirty="0"/>
              <a:t> </a:t>
            </a:r>
            <a:r>
              <a:rPr lang="en-US" i="1" dirty="0" err="1"/>
              <a:t>postiktalitet</a:t>
            </a:r>
            <a:r>
              <a:rPr lang="en-US" i="1" dirty="0"/>
              <a:t>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867425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/>
              <a:t>Faktorer</a:t>
            </a:r>
            <a:r>
              <a:rPr lang="en-GB" b="1" dirty="0"/>
              <a:t> </a:t>
            </a:r>
            <a:r>
              <a:rPr lang="en-GB" b="1" dirty="0" err="1"/>
              <a:t>som</a:t>
            </a:r>
            <a:r>
              <a:rPr lang="en-GB" b="1" dirty="0"/>
              <a:t> </a:t>
            </a:r>
            <a:r>
              <a:rPr lang="en-GB" b="1" dirty="0" err="1"/>
              <a:t>ökar</a:t>
            </a:r>
            <a:r>
              <a:rPr lang="en-GB" b="1" dirty="0"/>
              <a:t> </a:t>
            </a:r>
            <a:r>
              <a:rPr lang="en-GB" b="1" dirty="0" err="1"/>
              <a:t>risken</a:t>
            </a:r>
            <a:r>
              <a:rPr lang="en-GB" b="1" dirty="0"/>
              <a:t> </a:t>
            </a:r>
            <a:r>
              <a:rPr lang="en-GB" b="1" dirty="0" err="1"/>
              <a:t>för</a:t>
            </a:r>
            <a:r>
              <a:rPr lang="en-GB" b="1" dirty="0"/>
              <a:t> </a:t>
            </a:r>
            <a:r>
              <a:rPr lang="en-GB" b="1" dirty="0" err="1"/>
              <a:t>anfall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3513" y="1143000"/>
            <a:ext cx="3876974" cy="4525963"/>
          </a:xfrm>
        </p:spPr>
        <p:txBody>
          <a:bodyPr>
            <a:normAutofit/>
          </a:bodyPr>
          <a:lstStyle/>
          <a:p>
            <a:r>
              <a:rPr lang="en-GB" dirty="0" err="1"/>
              <a:t>Hos</a:t>
            </a:r>
            <a:r>
              <a:rPr lang="en-GB" dirty="0"/>
              <a:t> </a:t>
            </a:r>
            <a:r>
              <a:rPr lang="en-GB" dirty="0" err="1"/>
              <a:t>vissa</a:t>
            </a:r>
            <a:r>
              <a:rPr lang="en-GB" dirty="0"/>
              <a:t> </a:t>
            </a:r>
            <a:r>
              <a:rPr lang="en-GB" dirty="0" err="1"/>
              <a:t>personer</a:t>
            </a:r>
            <a:r>
              <a:rPr lang="en-GB" dirty="0"/>
              <a:t> med </a:t>
            </a:r>
            <a:r>
              <a:rPr lang="en-GB" dirty="0" err="1"/>
              <a:t>epilepsi</a:t>
            </a:r>
            <a:r>
              <a:rPr lang="en-GB" dirty="0"/>
              <a:t> </a:t>
            </a:r>
            <a:r>
              <a:rPr lang="en-GB" dirty="0" err="1"/>
              <a:t>ökar</a:t>
            </a:r>
            <a:r>
              <a:rPr lang="en-GB" dirty="0"/>
              <a:t> </a:t>
            </a:r>
            <a:r>
              <a:rPr lang="en-GB" dirty="0" err="1"/>
              <a:t>risken</a:t>
            </a:r>
            <a:r>
              <a:rPr lang="en-GB" dirty="0"/>
              <a:t> </a:t>
            </a:r>
            <a:r>
              <a:rPr lang="en-GB" dirty="0" err="1"/>
              <a:t>för</a:t>
            </a:r>
            <a:r>
              <a:rPr lang="en-GB" dirty="0"/>
              <a:t> </a:t>
            </a:r>
            <a:r>
              <a:rPr lang="en-GB" dirty="0" err="1"/>
              <a:t>anfall</a:t>
            </a:r>
            <a:r>
              <a:rPr lang="en-GB" dirty="0"/>
              <a:t> vid:</a:t>
            </a:r>
          </a:p>
          <a:p>
            <a:pPr lvl="1"/>
            <a:r>
              <a:rPr lang="en-US" dirty="0" err="1"/>
              <a:t>sömnbrist</a:t>
            </a:r>
            <a:endParaRPr lang="en-US" dirty="0"/>
          </a:p>
          <a:p>
            <a:pPr lvl="1"/>
            <a:r>
              <a:rPr lang="en-US" dirty="0" err="1"/>
              <a:t>trötthet</a:t>
            </a:r>
            <a:endParaRPr lang="en-US" dirty="0"/>
          </a:p>
          <a:p>
            <a:pPr lvl="1"/>
            <a:r>
              <a:rPr lang="en-US" dirty="0" err="1"/>
              <a:t>alkohol</a:t>
            </a:r>
            <a:endParaRPr lang="en-US" dirty="0"/>
          </a:p>
          <a:p>
            <a:pPr lvl="1"/>
            <a:r>
              <a:rPr lang="en-US" dirty="0"/>
              <a:t>stress</a:t>
            </a:r>
          </a:p>
          <a:p>
            <a:pPr lvl="1"/>
            <a:r>
              <a:rPr lang="en-US" dirty="0" err="1"/>
              <a:t>blinkande</a:t>
            </a:r>
            <a:r>
              <a:rPr lang="en-US" dirty="0"/>
              <a:t> </a:t>
            </a:r>
            <a:r>
              <a:rPr lang="en-US" dirty="0" err="1"/>
              <a:t>ljus</a:t>
            </a:r>
            <a:endParaRPr lang="en-US" dirty="0"/>
          </a:p>
          <a:p>
            <a:pPr lvl="1"/>
            <a:r>
              <a:rPr lang="en-US" dirty="0" err="1"/>
              <a:t>feber</a:t>
            </a:r>
            <a:endParaRPr lang="en-US" dirty="0"/>
          </a:p>
          <a:p>
            <a:pPr lvl="1"/>
            <a:r>
              <a:rPr lang="en-US" dirty="0"/>
              <a:t>variation med </a:t>
            </a:r>
            <a:r>
              <a:rPr lang="en-US" dirty="0" err="1"/>
              <a:t>menscykel</a:t>
            </a:r>
            <a:r>
              <a:rPr lang="en-US" dirty="0"/>
              <a:t>.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905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</TotalTime>
  <Words>1028</Words>
  <Application>Microsoft Macintosh PowerPoint</Application>
  <PresentationFormat>Bildspel på skärmen (4:3)</PresentationFormat>
  <Paragraphs>126</Paragraphs>
  <Slides>31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31</vt:i4>
      </vt:variant>
    </vt:vector>
  </HeadingPairs>
  <TitlesOfParts>
    <vt:vector size="35" baseType="lpstr">
      <vt:lpstr>Arial</vt:lpstr>
      <vt:lpstr>Calibri</vt:lpstr>
      <vt:lpstr>Mangal</vt:lpstr>
      <vt:lpstr>Office Theme</vt:lpstr>
      <vt:lpstr>PowerPoint-presentation</vt:lpstr>
      <vt:lpstr>PowerPoint-presentation</vt:lpstr>
      <vt:lpstr>Epilepsi i arbetslivet I: Om epilepsi och dess arbetslivseffekter på samhällsnivå</vt:lpstr>
      <vt:lpstr>Vad är epilepsi?</vt:lpstr>
      <vt:lpstr>Epileptiska anfall</vt:lpstr>
      <vt:lpstr>Om man bevittnar ett anfall ska man</vt:lpstr>
      <vt:lpstr>Man bör ringa ambulans om</vt:lpstr>
      <vt:lpstr>Efter ett anfall</vt:lpstr>
      <vt:lpstr>Faktorer som ökar risken för anfall</vt:lpstr>
      <vt:lpstr>Diagnos</vt:lpstr>
      <vt:lpstr>PowerPoint-presentation</vt:lpstr>
      <vt:lpstr>Epilepsidiagnos</vt:lpstr>
      <vt:lpstr>Några orsaker till epilepsi</vt:lpstr>
      <vt:lpstr>Utredning</vt:lpstr>
      <vt:lpstr>PowerPoint-presentation</vt:lpstr>
      <vt:lpstr>Behandling</vt:lpstr>
      <vt:lpstr>Andra behandlingar</vt:lpstr>
      <vt:lpstr>Prognos</vt:lpstr>
      <vt:lpstr>Samsjuklighet</vt:lpstr>
      <vt:lpstr>Konsekvenser för livsföringen</vt:lpstr>
      <vt:lpstr>Stigma</vt:lpstr>
      <vt:lpstr>Epilepsi i arbetslivet på samhällsnivå</vt:lpstr>
      <vt:lpstr>Arbetets betydelse för livskvalitet</vt:lpstr>
      <vt:lpstr>Anställningsstatistik</vt:lpstr>
      <vt:lpstr>Utan att det syns, kan en person med epilepsi </vt:lpstr>
      <vt:lpstr>Anfallsfrihet</vt:lpstr>
      <vt:lpstr>Epilepsi och socioekonomi</vt:lpstr>
      <vt:lpstr>Långvariga konsekvenser av  svårbehandlad epilepsi</vt:lpstr>
      <vt:lpstr>Sjukskrivning och sjukersättning</vt:lpstr>
      <vt:lpstr>Sjukskrivning</vt:lpstr>
      <vt:lpstr>Sjukersättning</vt:lpstr>
    </vt:vector>
  </TitlesOfParts>
  <Company>GU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Epilepsi i arbetslivet I: Om epilepsi och dess arbetslivseffekter</dc:title>
  <dc:creator>Johan Zelano</dc:creator>
  <cp:lastModifiedBy>Microsoft Office User</cp:lastModifiedBy>
  <cp:revision>129</cp:revision>
  <dcterms:created xsi:type="dcterms:W3CDTF">2019-11-17T09:30:39Z</dcterms:created>
  <dcterms:modified xsi:type="dcterms:W3CDTF">2020-02-28T10:48:20Z</dcterms:modified>
</cp:coreProperties>
</file>