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80" r:id="rId2"/>
    <p:sldId id="281" r:id="rId3"/>
    <p:sldId id="256" r:id="rId4"/>
    <p:sldId id="258" r:id="rId5"/>
    <p:sldId id="259" r:id="rId6"/>
    <p:sldId id="260" r:id="rId7"/>
    <p:sldId id="261" r:id="rId8"/>
    <p:sldId id="262" r:id="rId9"/>
    <p:sldId id="263" r:id="rId10"/>
    <p:sldId id="264" r:id="rId11"/>
    <p:sldId id="265" r:id="rId12"/>
    <p:sldId id="266" r:id="rId13"/>
    <p:sldId id="267" r:id="rId14"/>
    <p:sldId id="273" r:id="rId15"/>
    <p:sldId id="274" r:id="rId16"/>
    <p:sldId id="275" r:id="rId17"/>
    <p:sldId id="276" r:id="rId18"/>
    <p:sldId id="268" r:id="rId19"/>
    <p:sldId id="269" r:id="rId20"/>
    <p:sldId id="277" r:id="rId21"/>
    <p:sldId id="270" r:id="rId22"/>
    <p:sldId id="271" r:id="rId23"/>
    <p:sldId id="272" r:id="rId24"/>
    <p:sldId id="278" r:id="rId25"/>
    <p:sldId id="27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25"/>
    <p:restoredTop sz="94701"/>
  </p:normalViewPr>
  <p:slideViewPr>
    <p:cSldViewPr snapToGrid="0" snapToObjects="1">
      <p:cViewPr varScale="1">
        <p:scale>
          <a:sx n="326" d="100"/>
          <a:sy n="326" d="100"/>
        </p:scale>
        <p:origin x="6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D7D61F-4D92-498E-942F-0A9C8A893C56}" type="datetimeFigureOut">
              <a:rPr lang="sv-SE" smtClean="0"/>
              <a:t>2020-02-28</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80568-77E4-42FA-85DF-6C4A6307C972}" type="slidenum">
              <a:rPr lang="sv-SE" smtClean="0"/>
              <a:t>‹#›</a:t>
            </a:fld>
            <a:endParaRPr lang="sv-SE"/>
          </a:p>
        </p:txBody>
      </p:sp>
    </p:spTree>
    <p:extLst>
      <p:ext uri="{BB962C8B-B14F-4D97-AF65-F5344CB8AC3E}">
        <p14:creationId xmlns:p14="http://schemas.microsoft.com/office/powerpoint/2010/main" val="4009355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9880568-77E4-42FA-85DF-6C4A6307C972}" type="slidenum">
              <a:rPr lang="sv-SE" smtClean="0"/>
              <a:t>18</a:t>
            </a:fld>
            <a:endParaRPr lang="sv-SE"/>
          </a:p>
        </p:txBody>
      </p:sp>
    </p:spTree>
    <p:extLst>
      <p:ext uri="{BB962C8B-B14F-4D97-AF65-F5344CB8AC3E}">
        <p14:creationId xmlns:p14="http://schemas.microsoft.com/office/powerpoint/2010/main" val="2645766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9880568-77E4-42FA-85DF-6C4A6307C972}" type="slidenum">
              <a:rPr lang="sv-SE" smtClean="0"/>
              <a:t>19</a:t>
            </a:fld>
            <a:endParaRPr lang="sv-SE"/>
          </a:p>
        </p:txBody>
      </p:sp>
    </p:spTree>
    <p:extLst>
      <p:ext uri="{BB962C8B-B14F-4D97-AF65-F5344CB8AC3E}">
        <p14:creationId xmlns:p14="http://schemas.microsoft.com/office/powerpoint/2010/main" val="424654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2597558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2330400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209298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Click</a:t>
            </a:r>
            <a:r>
              <a:rPr lang="sv-SE" dirty="0"/>
              <a:t> to </a:t>
            </a:r>
            <a:r>
              <a:rPr lang="sv-SE" dirty="0" err="1"/>
              <a:t>edit</a:t>
            </a:r>
            <a:r>
              <a:rPr lang="sv-SE" dirty="0"/>
              <a:t> Master </a:t>
            </a:r>
            <a:r>
              <a:rPr lang="sv-SE" dirty="0" err="1"/>
              <a:t>title</a:t>
            </a:r>
            <a:r>
              <a:rPr lang="sv-SE" dirty="0"/>
              <a:t> style</a:t>
            </a:r>
            <a:endParaRPr lang="en-GB" dirty="0"/>
          </a:p>
        </p:txBody>
      </p:sp>
      <p:sp>
        <p:nvSpPr>
          <p:cNvPr id="3" name="Content Placeholder 2"/>
          <p:cNvSpPr>
            <a:spLocks noGrp="1"/>
          </p:cNvSpPr>
          <p:nvPr>
            <p:ph idx="1"/>
          </p:nvPr>
        </p:nvSpPr>
        <p:spPr/>
        <p:txBody>
          <a:bodyPr/>
          <a:lstStyle/>
          <a:p>
            <a:pPr lvl="0"/>
            <a:r>
              <a:rPr lang="sv-SE" dirty="0" err="1"/>
              <a:t>Click</a:t>
            </a:r>
            <a:r>
              <a:rPr lang="sv-SE" dirty="0"/>
              <a:t> to </a:t>
            </a:r>
            <a:r>
              <a:rPr lang="sv-SE" dirty="0" err="1"/>
              <a:t>edit</a:t>
            </a:r>
            <a:r>
              <a:rPr lang="sv-SE" dirty="0"/>
              <a:t> Master text </a:t>
            </a:r>
            <a:r>
              <a:rPr lang="sv-SE" dirty="0" err="1"/>
              <a:t>styles</a:t>
            </a:r>
            <a:endParaRPr lang="sv-SE" dirty="0"/>
          </a:p>
          <a:p>
            <a:pPr lvl="1"/>
            <a:r>
              <a:rPr lang="sv-SE" dirty="0"/>
              <a:t>Second </a:t>
            </a:r>
            <a:r>
              <a:rPr lang="sv-SE" dirty="0" err="1"/>
              <a:t>level</a:t>
            </a:r>
            <a:endParaRPr lang="sv-SE" dirty="0"/>
          </a:p>
          <a:p>
            <a:pPr lvl="2"/>
            <a:r>
              <a:rPr lang="sv-SE" dirty="0" err="1"/>
              <a:t>Third</a:t>
            </a:r>
            <a:r>
              <a:rPr lang="sv-SE" dirty="0"/>
              <a:t> </a:t>
            </a:r>
            <a:r>
              <a:rPr lang="sv-SE" dirty="0" err="1"/>
              <a:t>level</a:t>
            </a:r>
            <a:endParaRPr lang="sv-SE" dirty="0"/>
          </a:p>
          <a:p>
            <a:pPr lvl="3"/>
            <a:r>
              <a:rPr lang="sv-SE" dirty="0" err="1"/>
              <a:t>Fourth</a:t>
            </a:r>
            <a:r>
              <a:rPr lang="sv-SE" dirty="0"/>
              <a:t> </a:t>
            </a:r>
            <a:r>
              <a:rPr lang="sv-SE" dirty="0" err="1"/>
              <a:t>level</a:t>
            </a:r>
            <a:endParaRPr lang="sv-SE" dirty="0"/>
          </a:p>
          <a:p>
            <a:pPr lvl="4"/>
            <a:r>
              <a:rPr lang="sv-SE" dirty="0" err="1"/>
              <a:t>Fifth</a:t>
            </a:r>
            <a:r>
              <a:rPr lang="sv-SE" dirty="0"/>
              <a:t> </a:t>
            </a:r>
            <a:r>
              <a:rPr lang="sv-SE" dirty="0" err="1"/>
              <a:t>level</a:t>
            </a:r>
            <a:endParaRPr lang="en-GB" dirty="0"/>
          </a:p>
        </p:txBody>
      </p:sp>
    </p:spTree>
    <p:extLst>
      <p:ext uri="{BB962C8B-B14F-4D97-AF65-F5344CB8AC3E}">
        <p14:creationId xmlns:p14="http://schemas.microsoft.com/office/powerpoint/2010/main" val="257690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210787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2135975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384475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154096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385178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282599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24FA58D-2DE5-F54F-A72B-C55261B7F238}" type="datetimeFigureOut">
              <a:rPr lang="en-US" smtClean="0"/>
              <a:t>2/28/20</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40C1536-FA9A-9D41-8114-8447EAF0B7DA}" type="slidenum">
              <a:rPr lang="en-GB" smtClean="0"/>
              <a:t>‹#›</a:t>
            </a:fld>
            <a:endParaRPr lang="en-GB"/>
          </a:p>
        </p:txBody>
      </p:sp>
    </p:spTree>
    <p:extLst>
      <p:ext uri="{BB962C8B-B14F-4D97-AF65-F5344CB8AC3E}">
        <p14:creationId xmlns:p14="http://schemas.microsoft.com/office/powerpoint/2010/main" val="313450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755F0828-8E0F-AE4E-AD21-079E06FD1AA6}"/>
              </a:ext>
            </a:extLst>
          </p:cNvPr>
          <p:cNvPicPr>
            <a:picLocks noChangeAspect="1"/>
          </p:cNvPicPr>
          <p:nvPr userDrawn="1"/>
        </p:nvPicPr>
        <p:blipFill>
          <a:blip r:embed="rId13"/>
          <a:stretch>
            <a:fillRect/>
          </a:stretch>
        </p:blipFill>
        <p:spPr>
          <a:xfrm>
            <a:off x="0" y="393297"/>
            <a:ext cx="9144000" cy="6469298"/>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err="1"/>
              <a:t>Click</a:t>
            </a:r>
            <a:r>
              <a:rPr lang="sv-SE" dirty="0"/>
              <a:t> to </a:t>
            </a:r>
            <a:r>
              <a:rPr lang="sv-SE" dirty="0" err="1"/>
              <a:t>edit</a:t>
            </a:r>
            <a:r>
              <a:rPr lang="sv-SE" dirty="0"/>
              <a:t> Master </a:t>
            </a:r>
            <a:r>
              <a:rPr lang="sv-SE" dirty="0" err="1"/>
              <a:t>title</a:t>
            </a:r>
            <a:r>
              <a:rPr lang="sv-SE" dirty="0"/>
              <a:t>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err="1"/>
              <a:t>Click</a:t>
            </a:r>
            <a:r>
              <a:rPr lang="sv-SE" dirty="0"/>
              <a:t> to </a:t>
            </a:r>
            <a:r>
              <a:rPr lang="sv-SE" dirty="0" err="1"/>
              <a:t>edit</a:t>
            </a:r>
            <a:r>
              <a:rPr lang="sv-SE" dirty="0"/>
              <a:t> Master text </a:t>
            </a:r>
            <a:r>
              <a:rPr lang="sv-SE" dirty="0" err="1"/>
              <a:t>styles</a:t>
            </a:r>
            <a:endParaRPr lang="sv-SE" dirty="0"/>
          </a:p>
          <a:p>
            <a:pPr lvl="1"/>
            <a:r>
              <a:rPr lang="sv-SE" dirty="0"/>
              <a:t>Second </a:t>
            </a:r>
            <a:r>
              <a:rPr lang="sv-SE" dirty="0" err="1"/>
              <a:t>level</a:t>
            </a:r>
            <a:endParaRPr lang="sv-SE" dirty="0"/>
          </a:p>
          <a:p>
            <a:pPr lvl="2"/>
            <a:r>
              <a:rPr lang="sv-SE" dirty="0" err="1"/>
              <a:t>Third</a:t>
            </a:r>
            <a:r>
              <a:rPr lang="sv-SE" dirty="0"/>
              <a:t> </a:t>
            </a:r>
            <a:r>
              <a:rPr lang="sv-SE" dirty="0" err="1"/>
              <a:t>level</a:t>
            </a:r>
            <a:endParaRPr lang="sv-SE" dirty="0"/>
          </a:p>
          <a:p>
            <a:pPr lvl="3"/>
            <a:r>
              <a:rPr lang="sv-SE" dirty="0" err="1"/>
              <a:t>Fourth</a:t>
            </a:r>
            <a:r>
              <a:rPr lang="sv-SE" dirty="0"/>
              <a:t> </a:t>
            </a:r>
            <a:r>
              <a:rPr lang="sv-SE" dirty="0" err="1"/>
              <a:t>level</a:t>
            </a:r>
            <a:endParaRPr lang="sv-SE" dirty="0"/>
          </a:p>
          <a:p>
            <a:pPr lvl="4"/>
            <a:r>
              <a:rPr lang="sv-SE" dirty="0"/>
              <a:t>14</a:t>
            </a:r>
          </a:p>
          <a:p>
            <a:pPr lvl="4"/>
            <a:endParaRPr lang="en-GB" dirty="0"/>
          </a:p>
        </p:txBody>
      </p:sp>
    </p:spTree>
    <p:extLst>
      <p:ext uri="{BB962C8B-B14F-4D97-AF65-F5344CB8AC3E}">
        <p14:creationId xmlns:p14="http://schemas.microsoft.com/office/powerpoint/2010/main" val="324099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5A37F47B-D93E-4F44-AA7B-95DDF564EE08}"/>
              </a:ext>
            </a:extLst>
          </p:cNvPr>
          <p:cNvPicPr>
            <a:picLocks noChangeAspect="1"/>
          </p:cNvPicPr>
          <p:nvPr/>
        </p:nvPicPr>
        <p:blipFill>
          <a:blip r:embed="rId2"/>
          <a:stretch>
            <a:fillRect/>
          </a:stretch>
        </p:blipFill>
        <p:spPr>
          <a:xfrm>
            <a:off x="0" y="398276"/>
            <a:ext cx="9144000" cy="6469298"/>
          </a:xfrm>
          <a:prstGeom prst="rect">
            <a:avLst/>
          </a:prstGeom>
        </p:spPr>
      </p:pic>
    </p:spTree>
    <p:extLst>
      <p:ext uri="{BB962C8B-B14F-4D97-AF65-F5344CB8AC3E}">
        <p14:creationId xmlns:p14="http://schemas.microsoft.com/office/powerpoint/2010/main" val="3103244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Diskriminering</a:t>
            </a:r>
            <a:r>
              <a:rPr lang="en-GB" dirty="0"/>
              <a:t>, </a:t>
            </a:r>
            <a:r>
              <a:rPr lang="en-GB" dirty="0" err="1"/>
              <a:t>m.m.</a:t>
            </a:r>
            <a:endParaRPr lang="en-GB" dirty="0"/>
          </a:p>
        </p:txBody>
      </p:sp>
      <p:sp>
        <p:nvSpPr>
          <p:cNvPr id="3" name="Content Placeholder 2"/>
          <p:cNvSpPr>
            <a:spLocks noGrp="1"/>
          </p:cNvSpPr>
          <p:nvPr>
            <p:ph idx="1"/>
          </p:nvPr>
        </p:nvSpPr>
        <p:spPr>
          <a:xfrm>
            <a:off x="1109488" y="1417638"/>
            <a:ext cx="6925024" cy="4525963"/>
          </a:xfrm>
        </p:spPr>
        <p:txBody>
          <a:bodyPr/>
          <a:lstStyle/>
          <a:p>
            <a:r>
              <a:rPr lang="en-GB" dirty="0" err="1"/>
              <a:t>Diskriminering</a:t>
            </a:r>
            <a:r>
              <a:rPr lang="en-GB" dirty="0"/>
              <a:t> </a:t>
            </a:r>
            <a:r>
              <a:rPr lang="en-GB" dirty="0" err="1"/>
              <a:t>på</a:t>
            </a:r>
            <a:r>
              <a:rPr lang="en-GB" dirty="0"/>
              <a:t> </a:t>
            </a:r>
            <a:r>
              <a:rPr lang="en-GB" dirty="0" err="1"/>
              <a:t>grund</a:t>
            </a:r>
            <a:r>
              <a:rPr lang="en-GB" dirty="0"/>
              <a:t> </a:t>
            </a:r>
            <a:r>
              <a:rPr lang="en-GB" dirty="0" err="1"/>
              <a:t>av</a:t>
            </a:r>
            <a:r>
              <a:rPr lang="en-GB" dirty="0"/>
              <a:t> </a:t>
            </a:r>
            <a:r>
              <a:rPr lang="en-GB" dirty="0" err="1"/>
              <a:t>funktionsnedsättning</a:t>
            </a:r>
            <a:r>
              <a:rPr lang="en-GB" dirty="0"/>
              <a:t> </a:t>
            </a:r>
            <a:r>
              <a:rPr lang="en-GB" dirty="0" err="1"/>
              <a:t>är</a:t>
            </a:r>
            <a:r>
              <a:rPr lang="en-GB" dirty="0"/>
              <a:t> </a:t>
            </a:r>
            <a:r>
              <a:rPr lang="en-GB" dirty="0" err="1"/>
              <a:t>förbjudet</a:t>
            </a:r>
            <a:r>
              <a:rPr lang="en-GB" dirty="0"/>
              <a:t>.</a:t>
            </a:r>
          </a:p>
          <a:p>
            <a:r>
              <a:rPr lang="en-GB" dirty="0" err="1"/>
              <a:t>Arbetsgivaren</a:t>
            </a:r>
            <a:r>
              <a:rPr lang="en-GB" dirty="0"/>
              <a:t> </a:t>
            </a:r>
            <a:r>
              <a:rPr lang="en-GB" dirty="0" err="1"/>
              <a:t>ska</a:t>
            </a:r>
            <a:r>
              <a:rPr lang="en-GB" dirty="0"/>
              <a:t> </a:t>
            </a:r>
            <a:r>
              <a:rPr lang="en-GB" dirty="0" err="1"/>
              <a:t>aktivt</a:t>
            </a:r>
            <a:r>
              <a:rPr lang="en-GB" dirty="0"/>
              <a:t> </a:t>
            </a:r>
            <a:r>
              <a:rPr lang="en-GB" dirty="0" err="1"/>
              <a:t>vidta</a:t>
            </a:r>
            <a:r>
              <a:rPr lang="en-GB" dirty="0"/>
              <a:t> </a:t>
            </a:r>
            <a:r>
              <a:rPr lang="en-GB" dirty="0" err="1"/>
              <a:t>stöd</a:t>
            </a:r>
            <a:r>
              <a:rPr lang="en-GB" dirty="0"/>
              <a:t>- och </a:t>
            </a:r>
            <a:r>
              <a:rPr lang="en-GB" dirty="0" err="1"/>
              <a:t>anpassningsåtgärder</a:t>
            </a:r>
            <a:r>
              <a:rPr lang="en-GB" dirty="0"/>
              <a:t>.</a:t>
            </a:r>
          </a:p>
          <a:p>
            <a:r>
              <a:rPr lang="en-GB" dirty="0"/>
              <a:t>En person </a:t>
            </a:r>
            <a:r>
              <a:rPr lang="en-GB" dirty="0" err="1"/>
              <a:t>som</a:t>
            </a:r>
            <a:r>
              <a:rPr lang="en-GB" dirty="0"/>
              <a:t> </a:t>
            </a:r>
            <a:r>
              <a:rPr lang="en-GB" dirty="0" err="1"/>
              <a:t>blir</a:t>
            </a:r>
            <a:r>
              <a:rPr lang="en-GB" dirty="0"/>
              <a:t> </a:t>
            </a:r>
            <a:r>
              <a:rPr lang="en-GB" dirty="0" err="1"/>
              <a:t>sjuk</a:t>
            </a:r>
            <a:r>
              <a:rPr lang="en-GB" dirty="0"/>
              <a:t> </a:t>
            </a:r>
            <a:r>
              <a:rPr lang="en-GB" dirty="0" err="1"/>
              <a:t>har</a:t>
            </a:r>
            <a:r>
              <a:rPr lang="en-GB" dirty="0"/>
              <a:t> </a:t>
            </a:r>
            <a:r>
              <a:rPr lang="en-GB" dirty="0" err="1"/>
              <a:t>s.k</a:t>
            </a:r>
            <a:r>
              <a:rPr lang="en-GB" dirty="0"/>
              <a:t>. </a:t>
            </a:r>
            <a:r>
              <a:rPr lang="en-GB" dirty="0" err="1"/>
              <a:t>förstärkt</a:t>
            </a:r>
            <a:r>
              <a:rPr lang="en-GB" dirty="0"/>
              <a:t> </a:t>
            </a:r>
            <a:r>
              <a:rPr lang="en-GB" dirty="0" err="1"/>
              <a:t>anställningsskydd</a:t>
            </a:r>
            <a:r>
              <a:rPr lang="en-GB" dirty="0"/>
              <a:t>. </a:t>
            </a:r>
          </a:p>
        </p:txBody>
      </p:sp>
    </p:spTree>
    <p:extLst>
      <p:ext uri="{BB962C8B-B14F-4D97-AF65-F5344CB8AC3E}">
        <p14:creationId xmlns:p14="http://schemas.microsoft.com/office/powerpoint/2010/main" val="1893763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Arbetsförmåga</a:t>
            </a:r>
            <a:r>
              <a:rPr lang="en-GB" dirty="0"/>
              <a:t> vid </a:t>
            </a:r>
            <a:r>
              <a:rPr lang="en-GB" dirty="0" err="1"/>
              <a:t>epilepsi</a:t>
            </a:r>
            <a:endParaRPr lang="en-GB" dirty="0"/>
          </a:p>
        </p:txBody>
      </p:sp>
      <p:sp>
        <p:nvSpPr>
          <p:cNvPr id="3" name="Content Placeholder 2"/>
          <p:cNvSpPr>
            <a:spLocks noGrp="1"/>
          </p:cNvSpPr>
          <p:nvPr>
            <p:ph idx="1"/>
          </p:nvPr>
        </p:nvSpPr>
        <p:spPr>
          <a:xfrm>
            <a:off x="1542751" y="1451790"/>
            <a:ext cx="6058498" cy="4525963"/>
          </a:xfrm>
        </p:spPr>
        <p:txBody>
          <a:bodyPr/>
          <a:lstStyle/>
          <a:p>
            <a:r>
              <a:rPr lang="en-GB" dirty="0" err="1"/>
              <a:t>Epilepsi</a:t>
            </a:r>
            <a:r>
              <a:rPr lang="en-GB" dirty="0"/>
              <a:t> </a:t>
            </a:r>
            <a:r>
              <a:rPr lang="en-GB" dirty="0" err="1"/>
              <a:t>kan</a:t>
            </a:r>
            <a:r>
              <a:rPr lang="en-GB" dirty="0"/>
              <a:t> </a:t>
            </a:r>
            <a:r>
              <a:rPr lang="en-GB" dirty="0" err="1"/>
              <a:t>ge</a:t>
            </a:r>
            <a:r>
              <a:rPr lang="en-GB" dirty="0"/>
              <a:t> </a:t>
            </a:r>
            <a:r>
              <a:rPr lang="en-GB" dirty="0" err="1"/>
              <a:t>funktionsnedsättning</a:t>
            </a:r>
            <a:r>
              <a:rPr lang="en-GB" dirty="0"/>
              <a:t> och </a:t>
            </a:r>
            <a:r>
              <a:rPr lang="en-GB" dirty="0" err="1"/>
              <a:t>aktivitetsbegränsning</a:t>
            </a:r>
            <a:r>
              <a:rPr lang="en-GB" dirty="0"/>
              <a:t> </a:t>
            </a:r>
            <a:r>
              <a:rPr lang="en-GB" dirty="0" err="1"/>
              <a:t>även</a:t>
            </a:r>
            <a:r>
              <a:rPr lang="en-GB" dirty="0"/>
              <a:t> </a:t>
            </a:r>
            <a:r>
              <a:rPr lang="en-GB" dirty="0" err="1"/>
              <a:t>mellan</a:t>
            </a:r>
            <a:r>
              <a:rPr lang="en-GB" dirty="0"/>
              <a:t> </a:t>
            </a:r>
            <a:r>
              <a:rPr lang="en-GB" dirty="0" err="1"/>
              <a:t>anfall</a:t>
            </a:r>
            <a:r>
              <a:rPr lang="en-GB" dirty="0"/>
              <a:t>.</a:t>
            </a:r>
          </a:p>
          <a:p>
            <a:r>
              <a:rPr lang="sv-SE"/>
              <a:t>Individuell bedömning nödvändig</a:t>
            </a:r>
            <a:r>
              <a:rPr lang="en-GB"/>
              <a:t>.</a:t>
            </a:r>
            <a:endParaRPr lang="en-GB" dirty="0"/>
          </a:p>
          <a:p>
            <a:r>
              <a:rPr lang="en-GB" dirty="0" err="1"/>
              <a:t>Vissa</a:t>
            </a:r>
            <a:r>
              <a:rPr lang="en-GB" dirty="0"/>
              <a:t> </a:t>
            </a:r>
            <a:r>
              <a:rPr lang="en-GB" dirty="0" err="1"/>
              <a:t>personer</a:t>
            </a:r>
            <a:r>
              <a:rPr lang="en-GB" dirty="0"/>
              <a:t> </a:t>
            </a:r>
            <a:r>
              <a:rPr lang="en-GB" dirty="0" err="1"/>
              <a:t>kan</a:t>
            </a:r>
            <a:r>
              <a:rPr lang="en-GB" dirty="0"/>
              <a:t> </a:t>
            </a:r>
            <a:r>
              <a:rPr lang="en-GB" dirty="0" err="1"/>
              <a:t>arbeta</a:t>
            </a:r>
            <a:r>
              <a:rPr lang="en-GB" dirty="0"/>
              <a:t> trots </a:t>
            </a:r>
            <a:r>
              <a:rPr lang="en-GB" dirty="0" err="1"/>
              <a:t>hög</a:t>
            </a:r>
            <a:r>
              <a:rPr lang="en-GB" dirty="0"/>
              <a:t> </a:t>
            </a:r>
            <a:r>
              <a:rPr lang="en-GB" dirty="0" err="1"/>
              <a:t>anfallsfrekvens</a:t>
            </a:r>
            <a:r>
              <a:rPr lang="en-GB" dirty="0"/>
              <a:t>, </a:t>
            </a:r>
            <a:r>
              <a:rPr lang="en-GB" dirty="0" err="1"/>
              <a:t>medan</a:t>
            </a:r>
            <a:r>
              <a:rPr lang="en-GB" dirty="0"/>
              <a:t> </a:t>
            </a:r>
            <a:r>
              <a:rPr lang="en-GB" dirty="0" err="1"/>
              <a:t>andra</a:t>
            </a:r>
            <a:r>
              <a:rPr lang="en-GB" dirty="0"/>
              <a:t> </a:t>
            </a:r>
            <a:r>
              <a:rPr lang="en-GB" dirty="0" err="1"/>
              <a:t>inte</a:t>
            </a:r>
            <a:r>
              <a:rPr lang="en-GB" dirty="0"/>
              <a:t> </a:t>
            </a:r>
            <a:r>
              <a:rPr lang="en-GB" dirty="0" err="1"/>
              <a:t>kan</a:t>
            </a:r>
            <a:r>
              <a:rPr lang="en-GB" dirty="0"/>
              <a:t> </a:t>
            </a:r>
            <a:r>
              <a:rPr lang="en-GB" dirty="0" err="1"/>
              <a:t>göra</a:t>
            </a:r>
            <a:r>
              <a:rPr lang="en-GB" dirty="0"/>
              <a:t> det.</a:t>
            </a:r>
          </a:p>
          <a:p>
            <a:r>
              <a:rPr lang="en-GB" dirty="0" err="1"/>
              <a:t>På</a:t>
            </a:r>
            <a:r>
              <a:rPr lang="en-GB" dirty="0"/>
              <a:t> </a:t>
            </a:r>
            <a:r>
              <a:rPr lang="en-GB" dirty="0" err="1"/>
              <a:t>gruppnivå</a:t>
            </a:r>
            <a:r>
              <a:rPr lang="en-GB" dirty="0"/>
              <a:t> </a:t>
            </a:r>
            <a:r>
              <a:rPr lang="en-GB" dirty="0" err="1"/>
              <a:t>innebär</a:t>
            </a:r>
            <a:r>
              <a:rPr lang="en-GB" dirty="0"/>
              <a:t> </a:t>
            </a:r>
            <a:r>
              <a:rPr lang="en-GB" dirty="0" err="1"/>
              <a:t>hög</a:t>
            </a:r>
            <a:r>
              <a:rPr lang="en-GB" dirty="0"/>
              <a:t> </a:t>
            </a:r>
            <a:r>
              <a:rPr lang="en-GB" dirty="0" err="1"/>
              <a:t>anfallsfrekvens</a:t>
            </a:r>
            <a:r>
              <a:rPr lang="en-GB" dirty="0"/>
              <a:t> </a:t>
            </a:r>
            <a:r>
              <a:rPr lang="en-GB" dirty="0" err="1"/>
              <a:t>ökad</a:t>
            </a:r>
            <a:r>
              <a:rPr lang="en-GB" dirty="0"/>
              <a:t> risk </a:t>
            </a:r>
            <a:r>
              <a:rPr lang="en-GB" dirty="0" err="1"/>
              <a:t>för</a:t>
            </a:r>
            <a:r>
              <a:rPr lang="en-GB" dirty="0"/>
              <a:t> </a:t>
            </a:r>
            <a:r>
              <a:rPr lang="en-GB" dirty="0" err="1"/>
              <a:t>arbetsoförmåga</a:t>
            </a:r>
            <a:r>
              <a:rPr lang="en-GB" dirty="0"/>
              <a:t>.</a:t>
            </a:r>
          </a:p>
        </p:txBody>
      </p:sp>
    </p:spTree>
    <p:extLst>
      <p:ext uri="{BB962C8B-B14F-4D97-AF65-F5344CB8AC3E}">
        <p14:creationId xmlns:p14="http://schemas.microsoft.com/office/powerpoint/2010/main" val="1332299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Risker </a:t>
            </a:r>
            <a:r>
              <a:rPr lang="en-GB" dirty="0" err="1"/>
              <a:t>i</a:t>
            </a:r>
            <a:r>
              <a:rPr lang="en-GB" dirty="0"/>
              <a:t> relation till </a:t>
            </a:r>
            <a:r>
              <a:rPr lang="en-GB" dirty="0" err="1"/>
              <a:t>arbetsuppgifter</a:t>
            </a:r>
            <a:endParaRPr lang="en-GB" dirty="0"/>
          </a:p>
        </p:txBody>
      </p:sp>
      <p:sp>
        <p:nvSpPr>
          <p:cNvPr id="3" name="Content Placeholder 2"/>
          <p:cNvSpPr>
            <a:spLocks noGrp="1"/>
          </p:cNvSpPr>
          <p:nvPr>
            <p:ph idx="1"/>
          </p:nvPr>
        </p:nvSpPr>
        <p:spPr>
          <a:xfrm>
            <a:off x="1061613" y="1451789"/>
            <a:ext cx="7020773" cy="4525963"/>
          </a:xfrm>
        </p:spPr>
        <p:txBody>
          <a:bodyPr/>
          <a:lstStyle/>
          <a:p>
            <a:r>
              <a:rPr lang="en-GB" dirty="0" err="1"/>
              <a:t>Det</a:t>
            </a:r>
            <a:r>
              <a:rPr lang="en-GB" dirty="0"/>
              <a:t> </a:t>
            </a:r>
            <a:r>
              <a:rPr lang="en-GB" dirty="0" err="1"/>
              <a:t>är</a:t>
            </a:r>
            <a:r>
              <a:rPr lang="en-GB" dirty="0"/>
              <a:t> </a:t>
            </a:r>
            <a:r>
              <a:rPr lang="en-GB" dirty="0" err="1"/>
              <a:t>inte</a:t>
            </a:r>
            <a:r>
              <a:rPr lang="en-GB" dirty="0"/>
              <a:t> </a:t>
            </a:r>
            <a:r>
              <a:rPr lang="en-GB" dirty="0" err="1"/>
              <a:t>tillåtet</a:t>
            </a:r>
            <a:r>
              <a:rPr lang="en-GB" dirty="0"/>
              <a:t> </a:t>
            </a:r>
            <a:r>
              <a:rPr lang="en-GB" dirty="0" err="1"/>
              <a:t>att</a:t>
            </a:r>
            <a:r>
              <a:rPr lang="en-GB" dirty="0"/>
              <a:t> </a:t>
            </a:r>
            <a:r>
              <a:rPr lang="en-GB" dirty="0" err="1"/>
              <a:t>utsättas</a:t>
            </a:r>
            <a:r>
              <a:rPr lang="en-GB" dirty="0"/>
              <a:t> </a:t>
            </a:r>
            <a:r>
              <a:rPr lang="en-GB" dirty="0" err="1"/>
              <a:t>för</a:t>
            </a:r>
            <a:r>
              <a:rPr lang="en-GB" dirty="0"/>
              <a:t> </a:t>
            </a:r>
            <a:r>
              <a:rPr lang="en-GB" dirty="0" err="1"/>
              <a:t>stora</a:t>
            </a:r>
            <a:r>
              <a:rPr lang="en-GB" dirty="0"/>
              <a:t> risker </a:t>
            </a:r>
            <a:r>
              <a:rPr lang="en-GB" dirty="0" err="1"/>
              <a:t>i</a:t>
            </a:r>
            <a:r>
              <a:rPr lang="en-GB" dirty="0"/>
              <a:t> </a:t>
            </a:r>
            <a:r>
              <a:rPr lang="en-GB" dirty="0" err="1"/>
              <a:t>arbetslivet</a:t>
            </a:r>
            <a:r>
              <a:rPr lang="en-GB" dirty="0"/>
              <a:t>.</a:t>
            </a:r>
          </a:p>
          <a:p>
            <a:r>
              <a:rPr lang="en-GB" dirty="0" err="1"/>
              <a:t>Behov</a:t>
            </a:r>
            <a:r>
              <a:rPr lang="en-GB" dirty="0"/>
              <a:t> </a:t>
            </a:r>
            <a:r>
              <a:rPr lang="en-GB" dirty="0" err="1"/>
              <a:t>av</a:t>
            </a:r>
            <a:r>
              <a:rPr lang="en-GB" dirty="0"/>
              <a:t> </a:t>
            </a:r>
            <a:r>
              <a:rPr lang="en-GB" dirty="0" err="1"/>
              <a:t>anpassning</a:t>
            </a:r>
            <a:r>
              <a:rPr lang="en-GB" dirty="0"/>
              <a:t> </a:t>
            </a:r>
            <a:r>
              <a:rPr lang="en-GB" dirty="0" err="1"/>
              <a:t>beror</a:t>
            </a:r>
            <a:r>
              <a:rPr lang="en-GB" dirty="0"/>
              <a:t> </a:t>
            </a:r>
            <a:r>
              <a:rPr lang="en-GB" dirty="0" err="1"/>
              <a:t>på</a:t>
            </a:r>
            <a:r>
              <a:rPr lang="en-GB" dirty="0"/>
              <a:t> </a:t>
            </a:r>
            <a:r>
              <a:rPr lang="en-GB" dirty="0" err="1"/>
              <a:t>anfallens</a:t>
            </a:r>
            <a:r>
              <a:rPr lang="en-GB" dirty="0"/>
              <a:t> </a:t>
            </a:r>
            <a:r>
              <a:rPr lang="en-GB" dirty="0" err="1"/>
              <a:t>karaktär</a:t>
            </a:r>
            <a:r>
              <a:rPr lang="en-GB" dirty="0"/>
              <a:t> och </a:t>
            </a:r>
            <a:r>
              <a:rPr lang="en-GB" dirty="0" err="1"/>
              <a:t>frekvens</a:t>
            </a:r>
            <a:r>
              <a:rPr lang="en-GB" dirty="0"/>
              <a:t>.</a:t>
            </a:r>
          </a:p>
          <a:p>
            <a:r>
              <a:rPr lang="en-GB" dirty="0" err="1"/>
              <a:t>Anfall</a:t>
            </a:r>
            <a:r>
              <a:rPr lang="en-GB" dirty="0"/>
              <a:t> </a:t>
            </a:r>
            <a:r>
              <a:rPr lang="en-GB" dirty="0" err="1"/>
              <a:t>som</a:t>
            </a:r>
            <a:r>
              <a:rPr lang="en-GB" dirty="0"/>
              <a:t> </a:t>
            </a:r>
            <a:r>
              <a:rPr lang="en-GB" dirty="0" err="1"/>
              <a:t>innebär</a:t>
            </a:r>
            <a:r>
              <a:rPr lang="en-GB" dirty="0"/>
              <a:t> </a:t>
            </a:r>
            <a:r>
              <a:rPr lang="en-GB" dirty="0" err="1"/>
              <a:t>direkt</a:t>
            </a:r>
            <a:r>
              <a:rPr lang="en-GB" dirty="0"/>
              <a:t> </a:t>
            </a:r>
            <a:r>
              <a:rPr lang="en-GB" dirty="0" err="1"/>
              <a:t>förlust</a:t>
            </a:r>
            <a:r>
              <a:rPr lang="en-GB" dirty="0"/>
              <a:t> </a:t>
            </a:r>
            <a:r>
              <a:rPr lang="en-GB" dirty="0" err="1"/>
              <a:t>av</a:t>
            </a:r>
            <a:r>
              <a:rPr lang="en-GB" dirty="0"/>
              <a:t> </a:t>
            </a:r>
            <a:r>
              <a:rPr lang="en-GB" dirty="0" err="1"/>
              <a:t>medvetande</a:t>
            </a:r>
            <a:r>
              <a:rPr lang="en-GB" dirty="0"/>
              <a:t> </a:t>
            </a:r>
            <a:r>
              <a:rPr lang="en-GB" dirty="0" err="1"/>
              <a:t>eller</a:t>
            </a:r>
            <a:r>
              <a:rPr lang="en-GB" dirty="0"/>
              <a:t> </a:t>
            </a:r>
            <a:r>
              <a:rPr lang="en-GB" dirty="0" err="1"/>
              <a:t>motorisk</a:t>
            </a:r>
            <a:r>
              <a:rPr lang="en-GB" dirty="0"/>
              <a:t> </a:t>
            </a:r>
            <a:r>
              <a:rPr lang="en-GB" dirty="0" err="1"/>
              <a:t>kontroll</a:t>
            </a:r>
            <a:r>
              <a:rPr lang="en-GB" dirty="0"/>
              <a:t> </a:t>
            </a:r>
            <a:r>
              <a:rPr lang="en-GB" dirty="0" err="1"/>
              <a:t>innebär</a:t>
            </a:r>
            <a:r>
              <a:rPr lang="en-GB" dirty="0"/>
              <a:t> </a:t>
            </a:r>
            <a:r>
              <a:rPr lang="en-GB" dirty="0" err="1"/>
              <a:t>störst</a:t>
            </a:r>
            <a:r>
              <a:rPr lang="en-GB" dirty="0"/>
              <a:t> risk.</a:t>
            </a:r>
          </a:p>
          <a:p>
            <a:endParaRPr lang="en-GB" dirty="0"/>
          </a:p>
        </p:txBody>
      </p:sp>
    </p:spTree>
    <p:extLst>
      <p:ext uri="{BB962C8B-B14F-4D97-AF65-F5344CB8AC3E}">
        <p14:creationId xmlns:p14="http://schemas.microsoft.com/office/powerpoint/2010/main" val="3383856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Risker </a:t>
            </a:r>
            <a:r>
              <a:rPr lang="en-GB" dirty="0" err="1"/>
              <a:t>att</a:t>
            </a:r>
            <a:r>
              <a:rPr lang="en-GB" dirty="0"/>
              <a:t> </a:t>
            </a:r>
            <a:r>
              <a:rPr lang="en-GB" dirty="0" err="1"/>
              <a:t>särskilt</a:t>
            </a:r>
            <a:r>
              <a:rPr lang="en-GB" dirty="0"/>
              <a:t> </a:t>
            </a:r>
            <a:r>
              <a:rPr lang="en-GB" dirty="0" err="1"/>
              <a:t>beakta</a:t>
            </a:r>
            <a:endParaRPr lang="en-GB" dirty="0"/>
          </a:p>
        </p:txBody>
      </p:sp>
      <p:sp>
        <p:nvSpPr>
          <p:cNvPr id="3" name="Content Placeholder 2"/>
          <p:cNvSpPr>
            <a:spLocks noGrp="1"/>
          </p:cNvSpPr>
          <p:nvPr>
            <p:ph idx="1"/>
          </p:nvPr>
        </p:nvSpPr>
        <p:spPr>
          <a:xfrm>
            <a:off x="2598380" y="1417638"/>
            <a:ext cx="3947240" cy="3568109"/>
          </a:xfrm>
        </p:spPr>
        <p:txBody>
          <a:bodyPr/>
          <a:lstStyle/>
          <a:p>
            <a:r>
              <a:rPr lang="en-GB" dirty="0"/>
              <a:t>Risk </a:t>
            </a:r>
            <a:r>
              <a:rPr lang="en-GB" dirty="0" err="1"/>
              <a:t>för</a:t>
            </a:r>
            <a:r>
              <a:rPr lang="en-GB" dirty="0"/>
              <a:t> fall</a:t>
            </a:r>
          </a:p>
          <a:p>
            <a:r>
              <a:rPr lang="en-GB" dirty="0" err="1"/>
              <a:t>Vatten</a:t>
            </a:r>
            <a:endParaRPr lang="en-GB" dirty="0"/>
          </a:p>
          <a:p>
            <a:r>
              <a:rPr lang="en-GB" dirty="0" err="1"/>
              <a:t>Farliga</a:t>
            </a:r>
            <a:r>
              <a:rPr lang="en-GB" dirty="0"/>
              <a:t> </a:t>
            </a:r>
            <a:r>
              <a:rPr lang="en-GB" dirty="0" err="1"/>
              <a:t>maskiner</a:t>
            </a:r>
            <a:endParaRPr lang="en-GB" dirty="0"/>
          </a:p>
          <a:p>
            <a:r>
              <a:rPr lang="en-GB" dirty="0" err="1"/>
              <a:t>Schemaläggning</a:t>
            </a:r>
            <a:r>
              <a:rPr lang="en-GB" dirty="0"/>
              <a:t> / </a:t>
            </a:r>
            <a:r>
              <a:rPr lang="en-GB" dirty="0" err="1"/>
              <a:t>ensamarbete</a:t>
            </a:r>
            <a:endParaRPr lang="en-GB" dirty="0"/>
          </a:p>
          <a:p>
            <a:r>
              <a:rPr lang="en-GB" dirty="0" err="1"/>
              <a:t>Psykosocial</a:t>
            </a:r>
            <a:r>
              <a:rPr lang="en-GB" dirty="0"/>
              <a:t> </a:t>
            </a:r>
            <a:r>
              <a:rPr lang="en-GB" dirty="0" err="1"/>
              <a:t>arbetsmiljö</a:t>
            </a:r>
            <a:endParaRPr lang="en-GB" dirty="0"/>
          </a:p>
        </p:txBody>
      </p:sp>
    </p:spTree>
    <p:extLst>
      <p:ext uri="{BB962C8B-B14F-4D97-AF65-F5344CB8AC3E}">
        <p14:creationId xmlns:p14="http://schemas.microsoft.com/office/powerpoint/2010/main" val="4076704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Fall</a:t>
            </a:r>
          </a:p>
        </p:txBody>
      </p:sp>
      <p:sp>
        <p:nvSpPr>
          <p:cNvPr id="3" name="Content Placeholder 2"/>
          <p:cNvSpPr>
            <a:spLocks noGrp="1"/>
          </p:cNvSpPr>
          <p:nvPr>
            <p:ph idx="1"/>
          </p:nvPr>
        </p:nvSpPr>
        <p:spPr>
          <a:xfrm>
            <a:off x="2105274" y="1417638"/>
            <a:ext cx="4933451" cy="3568109"/>
          </a:xfrm>
        </p:spPr>
        <p:txBody>
          <a:bodyPr/>
          <a:lstStyle/>
          <a:p>
            <a:r>
              <a:rPr lang="en-GB" dirty="0" err="1"/>
              <a:t>Epileptiska</a:t>
            </a:r>
            <a:r>
              <a:rPr lang="en-GB" dirty="0"/>
              <a:t> </a:t>
            </a:r>
            <a:r>
              <a:rPr lang="en-GB" dirty="0" err="1"/>
              <a:t>anfall</a:t>
            </a:r>
            <a:r>
              <a:rPr lang="en-GB" dirty="0"/>
              <a:t> </a:t>
            </a:r>
            <a:r>
              <a:rPr lang="en-GB" dirty="0" err="1"/>
              <a:t>kan</a:t>
            </a:r>
            <a:r>
              <a:rPr lang="en-GB" dirty="0"/>
              <a:t> </a:t>
            </a:r>
            <a:r>
              <a:rPr lang="en-GB" dirty="0" err="1"/>
              <a:t>medföra</a:t>
            </a:r>
            <a:r>
              <a:rPr lang="en-GB" dirty="0"/>
              <a:t> risk </a:t>
            </a:r>
            <a:r>
              <a:rPr lang="en-GB" dirty="0" err="1"/>
              <a:t>för</a:t>
            </a:r>
            <a:r>
              <a:rPr lang="en-GB" dirty="0"/>
              <a:t> fall. </a:t>
            </a:r>
          </a:p>
          <a:p>
            <a:r>
              <a:rPr lang="en-GB" dirty="0"/>
              <a:t>Fall </a:t>
            </a:r>
            <a:r>
              <a:rPr lang="en-GB" dirty="0" err="1"/>
              <a:t>är</a:t>
            </a:r>
            <a:r>
              <a:rPr lang="en-GB" dirty="0"/>
              <a:t> den </a:t>
            </a:r>
            <a:r>
              <a:rPr lang="en-GB" dirty="0" err="1"/>
              <a:t>vanligaste</a:t>
            </a:r>
            <a:r>
              <a:rPr lang="en-GB" dirty="0"/>
              <a:t> </a:t>
            </a:r>
            <a:r>
              <a:rPr lang="en-GB" dirty="0" err="1"/>
              <a:t>orsaken</a:t>
            </a:r>
            <a:r>
              <a:rPr lang="en-GB" dirty="0"/>
              <a:t> till </a:t>
            </a:r>
            <a:r>
              <a:rPr lang="en-GB" dirty="0" err="1"/>
              <a:t>allvarliga</a:t>
            </a:r>
            <a:r>
              <a:rPr lang="en-GB" dirty="0"/>
              <a:t> </a:t>
            </a:r>
            <a:r>
              <a:rPr lang="en-GB" dirty="0" err="1"/>
              <a:t>olyckor</a:t>
            </a:r>
            <a:r>
              <a:rPr lang="en-GB" dirty="0"/>
              <a:t> </a:t>
            </a:r>
            <a:r>
              <a:rPr lang="en-GB" dirty="0" err="1"/>
              <a:t>på</a:t>
            </a:r>
            <a:r>
              <a:rPr lang="en-GB" dirty="0"/>
              <a:t> </a:t>
            </a:r>
            <a:r>
              <a:rPr lang="en-GB" dirty="0" err="1"/>
              <a:t>arbetsmarknaden</a:t>
            </a:r>
            <a:r>
              <a:rPr lang="en-GB" dirty="0"/>
              <a:t>.</a:t>
            </a:r>
          </a:p>
          <a:p>
            <a:r>
              <a:rPr lang="en-GB" dirty="0" err="1"/>
              <a:t>Tänk</a:t>
            </a:r>
            <a:r>
              <a:rPr lang="en-GB" dirty="0"/>
              <a:t> </a:t>
            </a:r>
            <a:r>
              <a:rPr lang="en-GB" dirty="0" err="1"/>
              <a:t>på</a:t>
            </a:r>
            <a:r>
              <a:rPr lang="en-GB" dirty="0"/>
              <a:t> </a:t>
            </a:r>
            <a:r>
              <a:rPr lang="en-GB" dirty="0" err="1"/>
              <a:t>adekvat</a:t>
            </a:r>
            <a:r>
              <a:rPr lang="en-GB" dirty="0"/>
              <a:t> </a:t>
            </a:r>
            <a:r>
              <a:rPr lang="en-GB" dirty="0" err="1"/>
              <a:t>fallskydd</a:t>
            </a:r>
            <a:r>
              <a:rPr lang="en-GB" dirty="0"/>
              <a:t>.</a:t>
            </a:r>
          </a:p>
        </p:txBody>
      </p:sp>
    </p:spTree>
    <p:extLst>
      <p:ext uri="{BB962C8B-B14F-4D97-AF65-F5344CB8AC3E}">
        <p14:creationId xmlns:p14="http://schemas.microsoft.com/office/powerpoint/2010/main" val="3556950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Vatten</a:t>
            </a:r>
            <a:endParaRPr lang="en-GB" dirty="0"/>
          </a:p>
        </p:txBody>
      </p:sp>
      <p:sp>
        <p:nvSpPr>
          <p:cNvPr id="3" name="Content Placeholder 2"/>
          <p:cNvSpPr>
            <a:spLocks noGrp="1"/>
          </p:cNvSpPr>
          <p:nvPr>
            <p:ph idx="1"/>
          </p:nvPr>
        </p:nvSpPr>
        <p:spPr>
          <a:xfrm>
            <a:off x="2274031" y="1417638"/>
            <a:ext cx="4595937" cy="3460778"/>
          </a:xfrm>
        </p:spPr>
        <p:txBody>
          <a:bodyPr/>
          <a:lstStyle/>
          <a:p>
            <a:r>
              <a:rPr lang="en-GB" dirty="0" err="1"/>
              <a:t>Alla</a:t>
            </a:r>
            <a:r>
              <a:rPr lang="en-GB" dirty="0"/>
              <a:t> </a:t>
            </a:r>
            <a:r>
              <a:rPr lang="en-GB" dirty="0" err="1"/>
              <a:t>vattendjup</a:t>
            </a:r>
            <a:r>
              <a:rPr lang="en-GB" dirty="0"/>
              <a:t> </a:t>
            </a:r>
            <a:r>
              <a:rPr lang="en-GB" dirty="0" err="1"/>
              <a:t>kan</a:t>
            </a:r>
            <a:r>
              <a:rPr lang="en-GB" dirty="0"/>
              <a:t> </a:t>
            </a:r>
            <a:r>
              <a:rPr lang="en-GB" dirty="0" err="1"/>
              <a:t>vara</a:t>
            </a:r>
            <a:r>
              <a:rPr lang="en-GB" dirty="0"/>
              <a:t> </a:t>
            </a:r>
            <a:r>
              <a:rPr lang="en-GB" dirty="0" err="1"/>
              <a:t>farliga</a:t>
            </a:r>
            <a:r>
              <a:rPr lang="en-GB" dirty="0"/>
              <a:t> vid </a:t>
            </a:r>
            <a:r>
              <a:rPr lang="en-GB" dirty="0" err="1"/>
              <a:t>ett</a:t>
            </a:r>
            <a:r>
              <a:rPr lang="en-GB" dirty="0"/>
              <a:t> </a:t>
            </a:r>
            <a:r>
              <a:rPr lang="en-GB" dirty="0" err="1"/>
              <a:t>epileptiskt</a:t>
            </a:r>
            <a:r>
              <a:rPr lang="en-GB" dirty="0"/>
              <a:t> </a:t>
            </a:r>
            <a:r>
              <a:rPr lang="en-GB" dirty="0" err="1"/>
              <a:t>anfall</a:t>
            </a:r>
            <a:r>
              <a:rPr lang="en-GB" dirty="0"/>
              <a:t>.</a:t>
            </a:r>
          </a:p>
          <a:p>
            <a:r>
              <a:rPr lang="en-GB" dirty="0" err="1"/>
              <a:t>Övervakning</a:t>
            </a:r>
            <a:r>
              <a:rPr lang="en-GB" dirty="0"/>
              <a:t> </a:t>
            </a:r>
            <a:r>
              <a:rPr lang="en-GB" dirty="0" err="1"/>
              <a:t>måste</a:t>
            </a:r>
            <a:r>
              <a:rPr lang="en-GB" dirty="0"/>
              <a:t> </a:t>
            </a:r>
            <a:r>
              <a:rPr lang="en-GB" dirty="0" err="1"/>
              <a:t>vara</a:t>
            </a:r>
            <a:r>
              <a:rPr lang="en-GB" dirty="0"/>
              <a:t> </a:t>
            </a:r>
            <a:r>
              <a:rPr lang="en-GB" dirty="0" err="1"/>
              <a:t>individuell</a:t>
            </a:r>
            <a:r>
              <a:rPr lang="en-GB" dirty="0"/>
              <a:t> och </a:t>
            </a:r>
            <a:r>
              <a:rPr lang="en-GB" dirty="0" err="1"/>
              <a:t>konstant</a:t>
            </a:r>
            <a:r>
              <a:rPr lang="en-GB" dirty="0"/>
              <a:t> </a:t>
            </a:r>
            <a:r>
              <a:rPr lang="en-GB" dirty="0" err="1"/>
              <a:t>för</a:t>
            </a:r>
            <a:r>
              <a:rPr lang="en-GB" dirty="0"/>
              <a:t> </a:t>
            </a:r>
            <a:r>
              <a:rPr lang="en-GB" dirty="0" err="1"/>
              <a:t>att</a:t>
            </a:r>
            <a:r>
              <a:rPr lang="en-GB" dirty="0"/>
              <a:t> </a:t>
            </a:r>
            <a:r>
              <a:rPr lang="en-GB" dirty="0" err="1"/>
              <a:t>vara</a:t>
            </a:r>
            <a:r>
              <a:rPr lang="en-GB" dirty="0"/>
              <a:t> </a:t>
            </a:r>
            <a:r>
              <a:rPr lang="en-GB" dirty="0" err="1"/>
              <a:t>effektiv</a:t>
            </a:r>
            <a:r>
              <a:rPr lang="en-GB" dirty="0"/>
              <a:t>.</a:t>
            </a:r>
          </a:p>
        </p:txBody>
      </p:sp>
    </p:spTree>
    <p:extLst>
      <p:ext uri="{BB962C8B-B14F-4D97-AF65-F5344CB8AC3E}">
        <p14:creationId xmlns:p14="http://schemas.microsoft.com/office/powerpoint/2010/main" val="3974636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Farliga</a:t>
            </a:r>
            <a:r>
              <a:rPr lang="en-GB" dirty="0"/>
              <a:t> </a:t>
            </a:r>
            <a:r>
              <a:rPr lang="en-GB" dirty="0" err="1"/>
              <a:t>maskiner</a:t>
            </a:r>
            <a:endParaRPr lang="en-GB" dirty="0"/>
          </a:p>
        </p:txBody>
      </p:sp>
      <p:sp>
        <p:nvSpPr>
          <p:cNvPr id="3" name="Content Placeholder 2"/>
          <p:cNvSpPr>
            <a:spLocks noGrp="1"/>
          </p:cNvSpPr>
          <p:nvPr>
            <p:ph idx="1"/>
          </p:nvPr>
        </p:nvSpPr>
        <p:spPr>
          <a:xfrm>
            <a:off x="1351253" y="1417638"/>
            <a:ext cx="6441493" cy="3764882"/>
          </a:xfrm>
        </p:spPr>
        <p:txBody>
          <a:bodyPr>
            <a:normAutofit/>
          </a:bodyPr>
          <a:lstStyle/>
          <a:p>
            <a:r>
              <a:rPr lang="en-GB" dirty="0" err="1"/>
              <a:t>Näst</a:t>
            </a:r>
            <a:r>
              <a:rPr lang="en-GB" dirty="0"/>
              <a:t> </a:t>
            </a:r>
            <a:r>
              <a:rPr lang="en-GB" dirty="0" err="1"/>
              <a:t>vanligaste</a:t>
            </a:r>
            <a:r>
              <a:rPr lang="en-GB" dirty="0"/>
              <a:t> </a:t>
            </a:r>
            <a:r>
              <a:rPr lang="en-GB" dirty="0" err="1"/>
              <a:t>typen</a:t>
            </a:r>
            <a:r>
              <a:rPr lang="en-GB" dirty="0"/>
              <a:t> </a:t>
            </a:r>
            <a:r>
              <a:rPr lang="en-GB" dirty="0" err="1"/>
              <a:t>av</a:t>
            </a:r>
            <a:r>
              <a:rPr lang="en-GB" dirty="0"/>
              <a:t> </a:t>
            </a:r>
            <a:r>
              <a:rPr lang="en-GB" dirty="0" err="1"/>
              <a:t>arbetsplatsolycka</a:t>
            </a:r>
            <a:r>
              <a:rPr lang="en-GB" dirty="0"/>
              <a:t>.</a:t>
            </a:r>
          </a:p>
          <a:p>
            <a:r>
              <a:rPr lang="en-GB" dirty="0" err="1"/>
              <a:t>Fundera</a:t>
            </a:r>
            <a:r>
              <a:rPr lang="en-GB" dirty="0"/>
              <a:t> </a:t>
            </a:r>
            <a:r>
              <a:rPr lang="en-GB" dirty="0" err="1"/>
              <a:t>igenom</a:t>
            </a:r>
            <a:r>
              <a:rPr lang="en-GB" dirty="0"/>
              <a:t> risker med </a:t>
            </a:r>
            <a:r>
              <a:rPr lang="en-GB" dirty="0" err="1"/>
              <a:t>anfall</a:t>
            </a:r>
            <a:r>
              <a:rPr lang="en-GB" dirty="0"/>
              <a:t>.</a:t>
            </a:r>
          </a:p>
          <a:p>
            <a:r>
              <a:rPr lang="en-GB" dirty="0" err="1"/>
              <a:t>Inte</a:t>
            </a:r>
            <a:r>
              <a:rPr lang="en-GB" dirty="0"/>
              <a:t> </a:t>
            </a:r>
            <a:r>
              <a:rPr lang="en-GB" dirty="0" err="1"/>
              <a:t>bara</a:t>
            </a:r>
            <a:r>
              <a:rPr lang="en-GB" dirty="0"/>
              <a:t> </a:t>
            </a:r>
            <a:r>
              <a:rPr lang="en-GB" dirty="0" err="1"/>
              <a:t>sågar</a:t>
            </a:r>
            <a:r>
              <a:rPr lang="en-GB" dirty="0"/>
              <a:t>, </a:t>
            </a:r>
            <a:r>
              <a:rPr lang="en-GB" dirty="0" err="1"/>
              <a:t>kranar</a:t>
            </a:r>
            <a:r>
              <a:rPr lang="en-GB" dirty="0"/>
              <a:t> </a:t>
            </a:r>
            <a:r>
              <a:rPr lang="en-GB" dirty="0" err="1"/>
              <a:t>eller</a:t>
            </a:r>
            <a:r>
              <a:rPr lang="en-GB" dirty="0"/>
              <a:t> </a:t>
            </a:r>
            <a:r>
              <a:rPr lang="en-GB" dirty="0" err="1"/>
              <a:t>stora</a:t>
            </a:r>
            <a:r>
              <a:rPr lang="en-GB" dirty="0"/>
              <a:t> </a:t>
            </a:r>
            <a:r>
              <a:rPr lang="en-GB" dirty="0" err="1"/>
              <a:t>maskiner</a:t>
            </a:r>
            <a:r>
              <a:rPr lang="en-GB" dirty="0"/>
              <a:t>. </a:t>
            </a:r>
            <a:r>
              <a:rPr lang="en-GB" dirty="0" err="1"/>
              <a:t>Tänk</a:t>
            </a:r>
            <a:r>
              <a:rPr lang="en-GB" dirty="0"/>
              <a:t> </a:t>
            </a:r>
            <a:r>
              <a:rPr lang="en-GB" dirty="0" err="1"/>
              <a:t>även</a:t>
            </a:r>
            <a:r>
              <a:rPr lang="en-GB" dirty="0"/>
              <a:t> </a:t>
            </a:r>
            <a:r>
              <a:rPr lang="en-GB" dirty="0" err="1"/>
              <a:t>på</a:t>
            </a:r>
            <a:r>
              <a:rPr lang="en-GB" dirty="0"/>
              <a:t> </a:t>
            </a:r>
            <a:r>
              <a:rPr lang="en-GB" dirty="0" err="1"/>
              <a:t>varma</a:t>
            </a:r>
            <a:r>
              <a:rPr lang="en-GB" dirty="0"/>
              <a:t> </a:t>
            </a:r>
            <a:r>
              <a:rPr lang="en-GB" dirty="0" err="1"/>
              <a:t>ytor</a:t>
            </a:r>
            <a:r>
              <a:rPr lang="en-GB" dirty="0"/>
              <a:t> </a:t>
            </a:r>
            <a:r>
              <a:rPr lang="en-GB" dirty="0" err="1"/>
              <a:t>eller</a:t>
            </a:r>
            <a:r>
              <a:rPr lang="en-GB" dirty="0"/>
              <a:t> </a:t>
            </a:r>
            <a:r>
              <a:rPr lang="en-GB" dirty="0" err="1"/>
              <a:t>arbetsuppgifter</a:t>
            </a:r>
            <a:r>
              <a:rPr lang="en-GB" dirty="0"/>
              <a:t> </a:t>
            </a:r>
            <a:r>
              <a:rPr lang="en-GB" dirty="0" err="1"/>
              <a:t>som</a:t>
            </a:r>
            <a:r>
              <a:rPr lang="en-GB" dirty="0"/>
              <a:t> </a:t>
            </a:r>
            <a:r>
              <a:rPr lang="en-GB" dirty="0" err="1"/>
              <a:t>kräver</a:t>
            </a:r>
            <a:r>
              <a:rPr lang="en-GB" dirty="0"/>
              <a:t> </a:t>
            </a:r>
            <a:r>
              <a:rPr lang="en-GB" dirty="0" err="1"/>
              <a:t>stor</a:t>
            </a:r>
            <a:r>
              <a:rPr lang="en-GB" dirty="0"/>
              <a:t> och </a:t>
            </a:r>
            <a:r>
              <a:rPr lang="en-GB" dirty="0" err="1"/>
              <a:t>obruten</a:t>
            </a:r>
            <a:r>
              <a:rPr lang="en-GB" dirty="0"/>
              <a:t> </a:t>
            </a:r>
            <a:r>
              <a:rPr lang="en-GB" dirty="0" err="1"/>
              <a:t>uppmärksamhet</a:t>
            </a:r>
            <a:r>
              <a:rPr lang="en-GB" dirty="0"/>
              <a:t>.</a:t>
            </a:r>
          </a:p>
          <a:p>
            <a:r>
              <a:rPr lang="en-GB" dirty="0"/>
              <a:t>Truck: </a:t>
            </a:r>
            <a:r>
              <a:rPr lang="en-GB" dirty="0" err="1"/>
              <a:t>arbetsgivaren</a:t>
            </a:r>
            <a:r>
              <a:rPr lang="en-GB" dirty="0"/>
              <a:t> </a:t>
            </a:r>
            <a:r>
              <a:rPr lang="en-GB" dirty="0" err="1"/>
              <a:t>ansvarar</a:t>
            </a:r>
            <a:r>
              <a:rPr lang="en-GB" dirty="0"/>
              <a:t> </a:t>
            </a:r>
            <a:r>
              <a:rPr lang="en-GB" dirty="0" err="1"/>
              <a:t>för</a:t>
            </a:r>
            <a:r>
              <a:rPr lang="en-GB" dirty="0"/>
              <a:t> </a:t>
            </a:r>
            <a:r>
              <a:rPr lang="en-GB" dirty="0" err="1"/>
              <a:t>att</a:t>
            </a:r>
            <a:r>
              <a:rPr lang="en-GB" dirty="0"/>
              <a:t> den </a:t>
            </a:r>
            <a:r>
              <a:rPr lang="en-GB" dirty="0" err="1"/>
              <a:t>som</a:t>
            </a:r>
            <a:r>
              <a:rPr lang="en-GB" dirty="0"/>
              <a:t> </a:t>
            </a:r>
            <a:r>
              <a:rPr lang="en-GB" dirty="0" err="1"/>
              <a:t>utför</a:t>
            </a:r>
            <a:r>
              <a:rPr lang="en-GB" dirty="0"/>
              <a:t> </a:t>
            </a:r>
            <a:r>
              <a:rPr lang="en-GB" dirty="0" err="1"/>
              <a:t>arbetsuppgiften</a:t>
            </a:r>
            <a:r>
              <a:rPr lang="en-GB" dirty="0"/>
              <a:t> </a:t>
            </a:r>
            <a:r>
              <a:rPr lang="en-GB" dirty="0" err="1"/>
              <a:t>har</a:t>
            </a:r>
            <a:r>
              <a:rPr lang="en-GB" dirty="0"/>
              <a:t> </a:t>
            </a:r>
            <a:r>
              <a:rPr lang="en-GB" dirty="0" err="1"/>
              <a:t>rätt</a:t>
            </a:r>
            <a:r>
              <a:rPr lang="en-GB" dirty="0"/>
              <a:t> </a:t>
            </a:r>
            <a:r>
              <a:rPr lang="en-GB" dirty="0" err="1"/>
              <a:t>förutsättningar</a:t>
            </a:r>
            <a:r>
              <a:rPr lang="en-GB" dirty="0"/>
              <a:t> </a:t>
            </a:r>
            <a:r>
              <a:rPr lang="en-GB" dirty="0" err="1"/>
              <a:t>för</a:t>
            </a:r>
            <a:r>
              <a:rPr lang="en-GB" dirty="0"/>
              <a:t> den. </a:t>
            </a:r>
          </a:p>
        </p:txBody>
      </p:sp>
    </p:spTree>
    <p:extLst>
      <p:ext uri="{BB962C8B-B14F-4D97-AF65-F5344CB8AC3E}">
        <p14:creationId xmlns:p14="http://schemas.microsoft.com/office/powerpoint/2010/main" val="1373172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Schemaläggning</a:t>
            </a:r>
            <a:r>
              <a:rPr lang="en-GB" dirty="0"/>
              <a:t>/</a:t>
            </a:r>
            <a:r>
              <a:rPr lang="en-GB" dirty="0" err="1"/>
              <a:t>ensamarbete</a:t>
            </a:r>
            <a:endParaRPr lang="en-GB" dirty="0"/>
          </a:p>
        </p:txBody>
      </p:sp>
      <p:sp>
        <p:nvSpPr>
          <p:cNvPr id="3" name="Content Placeholder 2"/>
          <p:cNvSpPr>
            <a:spLocks noGrp="1"/>
          </p:cNvSpPr>
          <p:nvPr>
            <p:ph idx="1"/>
          </p:nvPr>
        </p:nvSpPr>
        <p:spPr>
          <a:xfrm>
            <a:off x="1798878" y="1480514"/>
            <a:ext cx="5546243" cy="4525963"/>
          </a:xfrm>
        </p:spPr>
        <p:txBody>
          <a:bodyPr/>
          <a:lstStyle/>
          <a:p>
            <a:r>
              <a:rPr lang="en-GB" dirty="0" err="1"/>
              <a:t>Ensamarbete</a:t>
            </a:r>
            <a:r>
              <a:rPr lang="en-GB" dirty="0"/>
              <a:t> </a:t>
            </a:r>
            <a:r>
              <a:rPr lang="en-GB" dirty="0" err="1"/>
              <a:t>mindre</a:t>
            </a:r>
            <a:r>
              <a:rPr lang="en-GB" dirty="0"/>
              <a:t> </a:t>
            </a:r>
            <a:r>
              <a:rPr lang="en-GB" dirty="0" err="1"/>
              <a:t>säkert</a:t>
            </a:r>
            <a:r>
              <a:rPr lang="en-GB" dirty="0"/>
              <a:t> </a:t>
            </a:r>
            <a:r>
              <a:rPr lang="en-GB" dirty="0" err="1"/>
              <a:t>i</a:t>
            </a:r>
            <a:r>
              <a:rPr lang="en-GB" dirty="0"/>
              <a:t> </a:t>
            </a:r>
            <a:r>
              <a:rPr lang="en-GB" dirty="0" err="1"/>
              <a:t>händelse</a:t>
            </a:r>
            <a:r>
              <a:rPr lang="en-GB" dirty="0"/>
              <a:t> </a:t>
            </a:r>
            <a:r>
              <a:rPr lang="en-GB" dirty="0" err="1"/>
              <a:t>av</a:t>
            </a:r>
            <a:r>
              <a:rPr lang="en-GB" dirty="0"/>
              <a:t> </a:t>
            </a:r>
            <a:r>
              <a:rPr lang="en-GB" dirty="0" err="1"/>
              <a:t>anfall</a:t>
            </a:r>
            <a:r>
              <a:rPr lang="en-GB" dirty="0"/>
              <a:t>.</a:t>
            </a:r>
          </a:p>
          <a:p>
            <a:r>
              <a:rPr lang="en-GB" dirty="0" err="1"/>
              <a:t>Sömnbrist</a:t>
            </a:r>
            <a:r>
              <a:rPr lang="en-GB" dirty="0"/>
              <a:t> </a:t>
            </a:r>
            <a:r>
              <a:rPr lang="en-GB" dirty="0" err="1"/>
              <a:t>är</a:t>
            </a:r>
            <a:r>
              <a:rPr lang="en-GB" dirty="0"/>
              <a:t> en </a:t>
            </a:r>
            <a:r>
              <a:rPr lang="en-GB" dirty="0" err="1"/>
              <a:t>vanlig</a:t>
            </a:r>
            <a:r>
              <a:rPr lang="en-GB" dirty="0"/>
              <a:t> </a:t>
            </a:r>
            <a:r>
              <a:rPr lang="en-GB" dirty="0" err="1"/>
              <a:t>anfallsframkallande</a:t>
            </a:r>
            <a:r>
              <a:rPr lang="en-GB" dirty="0"/>
              <a:t> </a:t>
            </a:r>
            <a:r>
              <a:rPr lang="en-GB" dirty="0" err="1"/>
              <a:t>faktor</a:t>
            </a:r>
            <a:r>
              <a:rPr lang="en-GB" dirty="0"/>
              <a:t> </a:t>
            </a:r>
            <a:r>
              <a:rPr lang="en-GB" dirty="0" err="1"/>
              <a:t>hos</a:t>
            </a:r>
            <a:r>
              <a:rPr lang="en-GB" dirty="0"/>
              <a:t> </a:t>
            </a:r>
            <a:r>
              <a:rPr lang="en-GB" dirty="0" err="1"/>
              <a:t>personer</a:t>
            </a:r>
            <a:r>
              <a:rPr lang="en-GB" dirty="0"/>
              <a:t> med </a:t>
            </a:r>
            <a:r>
              <a:rPr lang="en-GB" dirty="0" err="1"/>
              <a:t>epilepsi</a:t>
            </a:r>
            <a:r>
              <a:rPr lang="en-GB" dirty="0"/>
              <a:t>.</a:t>
            </a:r>
          </a:p>
          <a:p>
            <a:r>
              <a:rPr lang="en-GB" dirty="0" err="1"/>
              <a:t>Undvik</a:t>
            </a:r>
            <a:endParaRPr lang="en-GB" dirty="0"/>
          </a:p>
          <a:p>
            <a:pPr lvl="1"/>
            <a:r>
              <a:rPr lang="en-GB" dirty="0" err="1"/>
              <a:t>nattarbete</a:t>
            </a:r>
            <a:endParaRPr lang="en-GB" dirty="0"/>
          </a:p>
          <a:p>
            <a:pPr lvl="1"/>
            <a:r>
              <a:rPr lang="en-GB" dirty="0" err="1"/>
              <a:t>schemaläggning</a:t>
            </a:r>
            <a:r>
              <a:rPr lang="en-GB" dirty="0"/>
              <a:t> </a:t>
            </a:r>
            <a:r>
              <a:rPr lang="en-GB" dirty="0" err="1"/>
              <a:t>som</a:t>
            </a:r>
            <a:r>
              <a:rPr lang="en-GB" dirty="0"/>
              <a:t> </a:t>
            </a:r>
            <a:r>
              <a:rPr lang="en-GB" dirty="0" err="1"/>
              <a:t>stör</a:t>
            </a:r>
            <a:r>
              <a:rPr lang="en-GB" dirty="0"/>
              <a:t> </a:t>
            </a:r>
            <a:r>
              <a:rPr lang="en-GB" dirty="0" err="1"/>
              <a:t>sömnen</a:t>
            </a:r>
            <a:r>
              <a:rPr lang="en-GB" dirty="0"/>
              <a:t>.</a:t>
            </a:r>
          </a:p>
          <a:p>
            <a:pPr marL="457200" lvl="1" indent="0">
              <a:buNone/>
            </a:pPr>
            <a:endParaRPr lang="en-GB" dirty="0"/>
          </a:p>
        </p:txBody>
      </p:sp>
    </p:spTree>
    <p:extLst>
      <p:ext uri="{BB962C8B-B14F-4D97-AF65-F5344CB8AC3E}">
        <p14:creationId xmlns:p14="http://schemas.microsoft.com/office/powerpoint/2010/main" val="406423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Risken</a:t>
            </a:r>
            <a:r>
              <a:rPr lang="en-GB" dirty="0"/>
              <a:t> </a:t>
            </a:r>
            <a:r>
              <a:rPr lang="en-GB" dirty="0" err="1"/>
              <a:t>för</a:t>
            </a:r>
            <a:r>
              <a:rPr lang="en-GB" dirty="0"/>
              <a:t> </a:t>
            </a:r>
            <a:r>
              <a:rPr lang="en-GB" dirty="0" err="1"/>
              <a:t>anfall</a:t>
            </a:r>
            <a:r>
              <a:rPr lang="en-GB" dirty="0"/>
              <a:t> </a:t>
            </a:r>
            <a:r>
              <a:rPr lang="en-GB" dirty="0" err="1"/>
              <a:t>avtar</a:t>
            </a:r>
            <a:r>
              <a:rPr lang="en-GB" dirty="0"/>
              <a:t> med </a:t>
            </a:r>
            <a:r>
              <a:rPr lang="en-GB" dirty="0" err="1"/>
              <a:t>tiden</a:t>
            </a:r>
            <a:endParaRPr lang="en-GB" dirty="0"/>
          </a:p>
        </p:txBody>
      </p:sp>
      <p:sp>
        <p:nvSpPr>
          <p:cNvPr id="5" name="TextBox 4"/>
          <p:cNvSpPr txBox="1"/>
          <p:nvPr/>
        </p:nvSpPr>
        <p:spPr>
          <a:xfrm>
            <a:off x="6319021" y="5778223"/>
            <a:ext cx="1230465" cy="307777"/>
          </a:xfrm>
          <a:prstGeom prst="rect">
            <a:avLst/>
          </a:prstGeom>
          <a:noFill/>
        </p:spPr>
        <p:txBody>
          <a:bodyPr wrap="none" rtlCol="0">
            <a:spAutoFit/>
          </a:bodyPr>
          <a:lstStyle/>
          <a:p>
            <a:r>
              <a:rPr lang="en-GB" sz="1400" dirty="0"/>
              <a:t>(Bonnet 2017)</a:t>
            </a:r>
          </a:p>
        </p:txBody>
      </p:sp>
      <p:pic>
        <p:nvPicPr>
          <p:cNvPr id="6" name="Bildobjekt 5">
            <a:extLst>
              <a:ext uri="{FF2B5EF4-FFF2-40B4-BE49-F238E27FC236}">
                <a16:creationId xmlns:a16="http://schemas.microsoft.com/office/drawing/2014/main" id="{9560AFF3-DB75-3847-91D4-8A483518371B}"/>
              </a:ext>
            </a:extLst>
          </p:cNvPr>
          <p:cNvPicPr>
            <a:picLocks noChangeAspect="1"/>
          </p:cNvPicPr>
          <p:nvPr/>
        </p:nvPicPr>
        <p:blipFill>
          <a:blip r:embed="rId3"/>
          <a:stretch>
            <a:fillRect/>
          </a:stretch>
        </p:blipFill>
        <p:spPr>
          <a:xfrm>
            <a:off x="1630255" y="2178282"/>
            <a:ext cx="5971893" cy="3208778"/>
          </a:xfrm>
          <a:prstGeom prst="rect">
            <a:avLst/>
          </a:prstGeom>
        </p:spPr>
      </p:pic>
      <p:sp>
        <p:nvSpPr>
          <p:cNvPr id="7" name="textruta 6">
            <a:extLst>
              <a:ext uri="{FF2B5EF4-FFF2-40B4-BE49-F238E27FC236}">
                <a16:creationId xmlns:a16="http://schemas.microsoft.com/office/drawing/2014/main" id="{C4C67506-23A5-CE46-8717-26EA6FB5D461}"/>
              </a:ext>
            </a:extLst>
          </p:cNvPr>
          <p:cNvSpPr txBox="1"/>
          <p:nvPr/>
        </p:nvSpPr>
        <p:spPr>
          <a:xfrm>
            <a:off x="1593918" y="1246498"/>
            <a:ext cx="5955568" cy="646331"/>
          </a:xfrm>
          <a:prstGeom prst="rect">
            <a:avLst/>
          </a:prstGeom>
          <a:noFill/>
        </p:spPr>
        <p:txBody>
          <a:bodyPr wrap="square" rtlCol="0">
            <a:spAutoFit/>
          </a:bodyPr>
          <a:lstStyle/>
          <a:p>
            <a:r>
              <a:rPr lang="sv-SE" dirty="0"/>
              <a:t>Diagram som visar risken för ett nytt anfall beroende på hur lång tid en person varit anfallsfri efter sitt senaste anfall.</a:t>
            </a:r>
          </a:p>
        </p:txBody>
      </p:sp>
    </p:spTree>
    <p:extLst>
      <p:ext uri="{BB962C8B-B14F-4D97-AF65-F5344CB8AC3E}">
        <p14:creationId xmlns:p14="http://schemas.microsoft.com/office/powerpoint/2010/main" val="2785443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Men man </a:t>
            </a:r>
            <a:r>
              <a:rPr lang="en-GB" dirty="0" err="1"/>
              <a:t>arbetar</a:t>
            </a:r>
            <a:r>
              <a:rPr lang="en-GB" dirty="0"/>
              <a:t> </a:t>
            </a:r>
            <a:r>
              <a:rPr lang="en-GB" dirty="0" err="1"/>
              <a:t>stor</a:t>
            </a:r>
            <a:r>
              <a:rPr lang="en-GB" dirty="0"/>
              <a:t> del </a:t>
            </a:r>
            <a:r>
              <a:rPr lang="en-GB" dirty="0" err="1"/>
              <a:t>av</a:t>
            </a:r>
            <a:r>
              <a:rPr lang="en-GB" dirty="0"/>
              <a:t> </a:t>
            </a:r>
            <a:r>
              <a:rPr lang="en-GB" dirty="0" err="1"/>
              <a:t>dygnet</a:t>
            </a:r>
            <a:r>
              <a:rPr lang="en-GB" dirty="0"/>
              <a:t> </a:t>
            </a:r>
            <a:r>
              <a:rPr lang="mr-IN" dirty="0"/>
              <a:t>…</a:t>
            </a:r>
            <a:endParaRPr lang="en-GB" dirty="0"/>
          </a:p>
        </p:txBody>
      </p:sp>
      <p:pic>
        <p:nvPicPr>
          <p:cNvPr id="5" name="Bildobjekt 4">
            <a:extLst>
              <a:ext uri="{FF2B5EF4-FFF2-40B4-BE49-F238E27FC236}">
                <a16:creationId xmlns:a16="http://schemas.microsoft.com/office/drawing/2014/main" id="{D765F553-70DB-C545-A11F-347A5CB5FDB0}"/>
              </a:ext>
            </a:extLst>
          </p:cNvPr>
          <p:cNvPicPr>
            <a:picLocks noChangeAspect="1"/>
          </p:cNvPicPr>
          <p:nvPr/>
        </p:nvPicPr>
        <p:blipFill>
          <a:blip r:embed="rId3"/>
          <a:stretch>
            <a:fillRect/>
          </a:stretch>
        </p:blipFill>
        <p:spPr>
          <a:xfrm>
            <a:off x="1541034" y="2546914"/>
            <a:ext cx="6061931" cy="3151329"/>
          </a:xfrm>
          <a:prstGeom prst="rect">
            <a:avLst/>
          </a:prstGeom>
        </p:spPr>
      </p:pic>
      <p:sp>
        <p:nvSpPr>
          <p:cNvPr id="6" name="textruta 5">
            <a:extLst>
              <a:ext uri="{FF2B5EF4-FFF2-40B4-BE49-F238E27FC236}">
                <a16:creationId xmlns:a16="http://schemas.microsoft.com/office/drawing/2014/main" id="{F671B64A-0DA9-2F49-84E5-428BFA9045D2}"/>
              </a:ext>
            </a:extLst>
          </p:cNvPr>
          <p:cNvSpPr txBox="1"/>
          <p:nvPr/>
        </p:nvSpPr>
        <p:spPr>
          <a:xfrm>
            <a:off x="1278245" y="1288376"/>
            <a:ext cx="6856125" cy="1015663"/>
          </a:xfrm>
          <a:prstGeom prst="rect">
            <a:avLst/>
          </a:prstGeom>
          <a:noFill/>
        </p:spPr>
        <p:txBody>
          <a:bodyPr wrap="square" rtlCol="0">
            <a:spAutoFit/>
          </a:bodyPr>
          <a:lstStyle/>
          <a:p>
            <a:r>
              <a:rPr lang="sv-SE" sz="2000" dirty="0"/>
              <a:t>Matris för bedömning av arbetsuppgift. Kan en person med epilepsi utföra den? Bedömningen om det finns risk för skada baseras också på anfallens typ.</a:t>
            </a:r>
          </a:p>
        </p:txBody>
      </p:sp>
    </p:spTree>
    <p:extLst>
      <p:ext uri="{BB962C8B-B14F-4D97-AF65-F5344CB8AC3E}">
        <p14:creationId xmlns:p14="http://schemas.microsoft.com/office/powerpoint/2010/main" val="4192527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FF3B5A44-3A61-B740-A6B0-A8554B8FD7CB}"/>
              </a:ext>
            </a:extLst>
          </p:cNvPr>
          <p:cNvPicPr>
            <a:picLocks noChangeAspect="1"/>
          </p:cNvPicPr>
          <p:nvPr/>
        </p:nvPicPr>
        <p:blipFill>
          <a:blip r:embed="rId2"/>
          <a:stretch>
            <a:fillRect/>
          </a:stretch>
        </p:blipFill>
        <p:spPr>
          <a:xfrm>
            <a:off x="0" y="393489"/>
            <a:ext cx="9144000" cy="6469298"/>
          </a:xfrm>
          <a:prstGeom prst="rect">
            <a:avLst/>
          </a:prstGeom>
        </p:spPr>
      </p:pic>
    </p:spTree>
    <p:extLst>
      <p:ext uri="{BB962C8B-B14F-4D97-AF65-F5344CB8AC3E}">
        <p14:creationId xmlns:p14="http://schemas.microsoft.com/office/powerpoint/2010/main" val="4202688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Psykisk</a:t>
            </a:r>
            <a:r>
              <a:rPr lang="en-GB" dirty="0"/>
              <a:t> </a:t>
            </a:r>
            <a:r>
              <a:rPr lang="en-GB" dirty="0" err="1"/>
              <a:t>arbetsmiljö</a:t>
            </a:r>
            <a:endParaRPr lang="en-GB" dirty="0"/>
          </a:p>
        </p:txBody>
      </p:sp>
      <p:sp>
        <p:nvSpPr>
          <p:cNvPr id="3" name="Content Placeholder 2"/>
          <p:cNvSpPr>
            <a:spLocks noGrp="1"/>
          </p:cNvSpPr>
          <p:nvPr>
            <p:ph idx="1"/>
          </p:nvPr>
        </p:nvSpPr>
        <p:spPr>
          <a:xfrm>
            <a:off x="970652" y="1600200"/>
            <a:ext cx="7202695" cy="4525963"/>
          </a:xfrm>
        </p:spPr>
        <p:txBody>
          <a:bodyPr>
            <a:normAutofit/>
          </a:bodyPr>
          <a:lstStyle/>
          <a:p>
            <a:r>
              <a:rPr lang="en-GB" dirty="0" err="1"/>
              <a:t>Arbetsgivaren</a:t>
            </a:r>
            <a:r>
              <a:rPr lang="en-GB" dirty="0"/>
              <a:t> </a:t>
            </a:r>
            <a:r>
              <a:rPr lang="en-GB" dirty="0" err="1"/>
              <a:t>har</a:t>
            </a:r>
            <a:r>
              <a:rPr lang="en-GB" dirty="0"/>
              <a:t> </a:t>
            </a:r>
            <a:r>
              <a:rPr lang="en-GB" dirty="0" err="1"/>
              <a:t>ansvar</a:t>
            </a:r>
            <a:r>
              <a:rPr lang="en-GB" dirty="0"/>
              <a:t> </a:t>
            </a:r>
            <a:r>
              <a:rPr lang="en-GB" dirty="0" err="1"/>
              <a:t>för</a:t>
            </a:r>
            <a:r>
              <a:rPr lang="en-GB" dirty="0"/>
              <a:t> social </a:t>
            </a:r>
            <a:r>
              <a:rPr lang="en-GB" dirty="0" err="1"/>
              <a:t>arbetsmiljö</a:t>
            </a:r>
            <a:r>
              <a:rPr lang="en-GB" dirty="0"/>
              <a:t>.</a:t>
            </a:r>
          </a:p>
          <a:p>
            <a:r>
              <a:rPr lang="en-GB" dirty="0" err="1"/>
              <a:t>Förändring</a:t>
            </a:r>
            <a:r>
              <a:rPr lang="en-GB" dirty="0"/>
              <a:t> </a:t>
            </a:r>
            <a:r>
              <a:rPr lang="en-GB" dirty="0" err="1"/>
              <a:t>av</a:t>
            </a:r>
            <a:r>
              <a:rPr lang="en-GB" dirty="0"/>
              <a:t> </a:t>
            </a:r>
            <a:r>
              <a:rPr lang="en-GB" dirty="0" err="1"/>
              <a:t>arbetsuppgifter</a:t>
            </a:r>
            <a:r>
              <a:rPr lang="en-GB" dirty="0"/>
              <a:t> </a:t>
            </a:r>
            <a:r>
              <a:rPr lang="en-GB" dirty="0" err="1"/>
              <a:t>p.g.a</a:t>
            </a:r>
            <a:r>
              <a:rPr lang="en-GB" dirty="0"/>
              <a:t>. </a:t>
            </a:r>
            <a:r>
              <a:rPr lang="en-GB" dirty="0" err="1"/>
              <a:t>säkerhetsaspekter</a:t>
            </a:r>
            <a:r>
              <a:rPr lang="en-GB" dirty="0"/>
              <a:t> </a:t>
            </a:r>
            <a:r>
              <a:rPr lang="en-GB" dirty="0" err="1"/>
              <a:t>kan</a:t>
            </a:r>
            <a:r>
              <a:rPr lang="en-GB" dirty="0"/>
              <a:t> </a:t>
            </a:r>
            <a:r>
              <a:rPr lang="en-GB" dirty="0" err="1"/>
              <a:t>tolkas</a:t>
            </a:r>
            <a:r>
              <a:rPr lang="en-GB" dirty="0"/>
              <a:t> </a:t>
            </a:r>
            <a:r>
              <a:rPr lang="en-GB" dirty="0" err="1"/>
              <a:t>som</a:t>
            </a:r>
            <a:r>
              <a:rPr lang="en-GB" dirty="0"/>
              <a:t> </a:t>
            </a:r>
            <a:r>
              <a:rPr lang="en-GB" dirty="0" err="1"/>
              <a:t>diskriminering</a:t>
            </a:r>
            <a:r>
              <a:rPr lang="en-GB" dirty="0"/>
              <a:t>.</a:t>
            </a:r>
          </a:p>
          <a:p>
            <a:r>
              <a:rPr lang="en-GB" dirty="0"/>
              <a:t>I </a:t>
            </a:r>
            <a:r>
              <a:rPr lang="en-GB" dirty="0" err="1"/>
              <a:t>perioder</a:t>
            </a:r>
            <a:r>
              <a:rPr lang="en-GB" dirty="0"/>
              <a:t> </a:t>
            </a:r>
            <a:r>
              <a:rPr lang="en-GB" dirty="0" err="1"/>
              <a:t>av</a:t>
            </a:r>
            <a:r>
              <a:rPr lang="en-GB" dirty="0"/>
              <a:t> </a:t>
            </a:r>
            <a:r>
              <a:rPr lang="en-GB" dirty="0" err="1"/>
              <a:t>anfallsförsämring</a:t>
            </a:r>
            <a:r>
              <a:rPr lang="en-GB" dirty="0"/>
              <a:t> </a:t>
            </a:r>
            <a:r>
              <a:rPr lang="en-GB" dirty="0" err="1"/>
              <a:t>kan</a:t>
            </a:r>
            <a:r>
              <a:rPr lang="en-GB" dirty="0"/>
              <a:t> </a:t>
            </a:r>
            <a:r>
              <a:rPr lang="en-GB" dirty="0" err="1"/>
              <a:t>epilepsi</a:t>
            </a:r>
            <a:r>
              <a:rPr lang="en-GB" dirty="0"/>
              <a:t> </a:t>
            </a:r>
            <a:r>
              <a:rPr lang="en-GB" dirty="0" err="1"/>
              <a:t>förstärka</a:t>
            </a:r>
            <a:r>
              <a:rPr lang="en-GB" dirty="0"/>
              <a:t> </a:t>
            </a:r>
            <a:r>
              <a:rPr lang="en-GB" dirty="0" err="1"/>
              <a:t>negativ</a:t>
            </a:r>
            <a:r>
              <a:rPr lang="en-GB" dirty="0"/>
              <a:t> stress (man </a:t>
            </a:r>
            <a:r>
              <a:rPr lang="en-GB" dirty="0" err="1"/>
              <a:t>förlorar</a:t>
            </a:r>
            <a:r>
              <a:rPr lang="en-GB" dirty="0"/>
              <a:t> </a:t>
            </a:r>
            <a:r>
              <a:rPr lang="en-GB" dirty="0" err="1"/>
              <a:t>tid</a:t>
            </a:r>
            <a:r>
              <a:rPr lang="en-GB" dirty="0"/>
              <a:t> </a:t>
            </a:r>
            <a:r>
              <a:rPr lang="en-GB" dirty="0" err="1"/>
              <a:t>på</a:t>
            </a:r>
            <a:r>
              <a:rPr lang="en-GB" dirty="0"/>
              <a:t> </a:t>
            </a:r>
            <a:r>
              <a:rPr lang="en-GB" dirty="0" err="1"/>
              <a:t>arbetet</a:t>
            </a:r>
            <a:r>
              <a:rPr lang="en-GB" dirty="0"/>
              <a:t>, </a:t>
            </a:r>
            <a:r>
              <a:rPr lang="en-GB" dirty="0" err="1"/>
              <a:t>hamnar</a:t>
            </a:r>
            <a:r>
              <a:rPr lang="en-GB" dirty="0"/>
              <a:t> </a:t>
            </a:r>
            <a:r>
              <a:rPr lang="en-GB" dirty="0" err="1"/>
              <a:t>efter</a:t>
            </a:r>
            <a:r>
              <a:rPr lang="en-GB" dirty="0"/>
              <a:t> med </a:t>
            </a:r>
            <a:r>
              <a:rPr lang="en-GB" dirty="0" err="1"/>
              <a:t>uppgifter</a:t>
            </a:r>
            <a:r>
              <a:rPr lang="en-GB" dirty="0"/>
              <a:t>). </a:t>
            </a:r>
          </a:p>
          <a:p>
            <a:r>
              <a:rPr lang="en-GB" dirty="0" err="1"/>
              <a:t>Viktigt</a:t>
            </a:r>
            <a:r>
              <a:rPr lang="en-GB" dirty="0"/>
              <a:t> med </a:t>
            </a:r>
            <a:r>
              <a:rPr lang="en-GB" dirty="0" err="1"/>
              <a:t>tydlig</a:t>
            </a:r>
            <a:r>
              <a:rPr lang="en-GB" dirty="0"/>
              <a:t> </a:t>
            </a:r>
            <a:r>
              <a:rPr lang="en-GB" dirty="0" err="1"/>
              <a:t>kommunikation</a:t>
            </a:r>
            <a:r>
              <a:rPr lang="en-GB" dirty="0"/>
              <a:t> och </a:t>
            </a:r>
            <a:r>
              <a:rPr lang="en-GB" dirty="0" err="1"/>
              <a:t>stöd</a:t>
            </a:r>
            <a:r>
              <a:rPr lang="en-GB" dirty="0"/>
              <a:t> </a:t>
            </a:r>
            <a:r>
              <a:rPr lang="mr-IN" dirty="0"/>
              <a:t>–</a:t>
            </a:r>
            <a:r>
              <a:rPr lang="en-GB" dirty="0"/>
              <a:t> </a:t>
            </a:r>
            <a:r>
              <a:rPr lang="en-GB" dirty="0" err="1"/>
              <a:t>där</a:t>
            </a:r>
            <a:r>
              <a:rPr lang="en-GB" dirty="0"/>
              <a:t> social </a:t>
            </a:r>
            <a:r>
              <a:rPr lang="en-GB" dirty="0" err="1"/>
              <a:t>gemenskap</a:t>
            </a:r>
            <a:r>
              <a:rPr lang="en-GB" dirty="0"/>
              <a:t> </a:t>
            </a:r>
            <a:r>
              <a:rPr lang="en-GB" dirty="0" err="1"/>
              <a:t>separeras</a:t>
            </a:r>
            <a:r>
              <a:rPr lang="en-GB" dirty="0"/>
              <a:t> </a:t>
            </a:r>
            <a:r>
              <a:rPr lang="en-GB" dirty="0" err="1"/>
              <a:t>från</a:t>
            </a:r>
            <a:r>
              <a:rPr lang="en-GB" dirty="0"/>
              <a:t> </a:t>
            </a:r>
            <a:r>
              <a:rPr lang="en-GB" dirty="0" err="1"/>
              <a:t>arbetsmiljöanpassning</a:t>
            </a:r>
            <a:r>
              <a:rPr lang="en-GB" dirty="0"/>
              <a:t>.</a:t>
            </a:r>
          </a:p>
        </p:txBody>
      </p:sp>
    </p:spTree>
    <p:extLst>
      <p:ext uri="{BB962C8B-B14F-4D97-AF65-F5344CB8AC3E}">
        <p14:creationId xmlns:p14="http://schemas.microsoft.com/office/powerpoint/2010/main" val="239165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Oro </a:t>
            </a:r>
            <a:r>
              <a:rPr lang="en-GB" dirty="0" err="1"/>
              <a:t>för</a:t>
            </a:r>
            <a:r>
              <a:rPr lang="en-GB" dirty="0"/>
              <a:t> </a:t>
            </a:r>
            <a:r>
              <a:rPr lang="en-GB" dirty="0" err="1"/>
              <a:t>epileptiska</a:t>
            </a:r>
            <a:r>
              <a:rPr lang="en-GB" dirty="0"/>
              <a:t> </a:t>
            </a:r>
            <a:r>
              <a:rPr lang="en-GB" dirty="0" err="1"/>
              <a:t>anfall</a:t>
            </a:r>
            <a:endParaRPr lang="en-GB" dirty="0"/>
          </a:p>
        </p:txBody>
      </p:sp>
      <p:sp>
        <p:nvSpPr>
          <p:cNvPr id="3" name="Content Placeholder 2"/>
          <p:cNvSpPr>
            <a:spLocks noGrp="1"/>
          </p:cNvSpPr>
          <p:nvPr>
            <p:ph idx="1"/>
          </p:nvPr>
        </p:nvSpPr>
        <p:spPr>
          <a:xfrm>
            <a:off x="1411096" y="1514026"/>
            <a:ext cx="6321807" cy="4525963"/>
          </a:xfrm>
        </p:spPr>
        <p:txBody>
          <a:bodyPr/>
          <a:lstStyle/>
          <a:p>
            <a:r>
              <a:rPr lang="en-GB" dirty="0" err="1"/>
              <a:t>Epileptiska</a:t>
            </a:r>
            <a:r>
              <a:rPr lang="en-GB" dirty="0"/>
              <a:t> </a:t>
            </a:r>
            <a:r>
              <a:rPr lang="en-GB" dirty="0" err="1"/>
              <a:t>anfall</a:t>
            </a:r>
            <a:r>
              <a:rPr lang="en-GB" dirty="0"/>
              <a:t> </a:t>
            </a:r>
            <a:r>
              <a:rPr lang="en-GB" dirty="0" err="1"/>
              <a:t>innebär</a:t>
            </a:r>
            <a:r>
              <a:rPr lang="en-GB" dirty="0"/>
              <a:t> </a:t>
            </a:r>
            <a:r>
              <a:rPr lang="en-GB" dirty="0" err="1"/>
              <a:t>kontrollförlust</a:t>
            </a:r>
            <a:r>
              <a:rPr lang="en-GB" dirty="0"/>
              <a:t> och </a:t>
            </a:r>
            <a:r>
              <a:rPr lang="en-GB" dirty="0" err="1"/>
              <a:t>tydlig</a:t>
            </a:r>
            <a:r>
              <a:rPr lang="en-GB" dirty="0"/>
              <a:t> </a:t>
            </a:r>
            <a:r>
              <a:rPr lang="en-GB" dirty="0" err="1"/>
              <a:t>exponering</a:t>
            </a:r>
            <a:r>
              <a:rPr lang="en-GB" dirty="0"/>
              <a:t> </a:t>
            </a:r>
            <a:r>
              <a:rPr lang="en-GB" dirty="0" err="1"/>
              <a:t>av</a:t>
            </a:r>
            <a:r>
              <a:rPr lang="en-GB" dirty="0"/>
              <a:t> </a:t>
            </a:r>
            <a:r>
              <a:rPr lang="en-GB" dirty="0" err="1"/>
              <a:t>att</a:t>
            </a:r>
            <a:r>
              <a:rPr lang="en-GB" dirty="0"/>
              <a:t> man </a:t>
            </a:r>
            <a:r>
              <a:rPr lang="en-GB" dirty="0" err="1"/>
              <a:t>har</a:t>
            </a:r>
            <a:r>
              <a:rPr lang="en-GB" dirty="0"/>
              <a:t> </a:t>
            </a:r>
            <a:r>
              <a:rPr lang="en-GB" dirty="0" err="1"/>
              <a:t>epilepsi</a:t>
            </a:r>
            <a:r>
              <a:rPr lang="en-GB" dirty="0"/>
              <a:t> </a:t>
            </a:r>
            <a:r>
              <a:rPr lang="en-GB" dirty="0" err="1"/>
              <a:t>på</a:t>
            </a:r>
            <a:r>
              <a:rPr lang="en-GB" dirty="0"/>
              <a:t> en </a:t>
            </a:r>
            <a:r>
              <a:rPr lang="en-GB" dirty="0" err="1"/>
              <a:t>arbetsplats</a:t>
            </a:r>
            <a:r>
              <a:rPr lang="en-GB" dirty="0"/>
              <a:t>.</a:t>
            </a:r>
          </a:p>
          <a:p>
            <a:r>
              <a:rPr lang="en-GB" dirty="0" err="1"/>
              <a:t>Mycket</a:t>
            </a:r>
            <a:r>
              <a:rPr lang="en-GB" dirty="0"/>
              <a:t> </a:t>
            </a:r>
            <a:r>
              <a:rPr lang="en-GB" dirty="0" err="1"/>
              <a:t>individuellt</a:t>
            </a:r>
            <a:r>
              <a:rPr lang="en-GB" dirty="0"/>
              <a:t> </a:t>
            </a:r>
            <a:r>
              <a:rPr lang="en-GB" dirty="0" err="1"/>
              <a:t>hur</a:t>
            </a:r>
            <a:r>
              <a:rPr lang="en-GB" dirty="0"/>
              <a:t> </a:t>
            </a:r>
            <a:r>
              <a:rPr lang="en-GB" dirty="0" err="1"/>
              <a:t>snabbt</a:t>
            </a:r>
            <a:r>
              <a:rPr lang="en-GB" dirty="0"/>
              <a:t> man </a:t>
            </a:r>
            <a:r>
              <a:rPr lang="en-GB" dirty="0" err="1"/>
              <a:t>kan</a:t>
            </a:r>
            <a:r>
              <a:rPr lang="en-GB" dirty="0"/>
              <a:t> </a:t>
            </a:r>
            <a:r>
              <a:rPr lang="en-GB" dirty="0" err="1"/>
              <a:t>återgå</a:t>
            </a:r>
            <a:r>
              <a:rPr lang="en-GB" dirty="0"/>
              <a:t> till </a:t>
            </a:r>
            <a:r>
              <a:rPr lang="en-GB" dirty="0" err="1"/>
              <a:t>arbete</a:t>
            </a:r>
            <a:r>
              <a:rPr lang="en-GB" dirty="0"/>
              <a:t> </a:t>
            </a:r>
            <a:r>
              <a:rPr lang="en-GB" dirty="0" err="1"/>
              <a:t>efter</a:t>
            </a:r>
            <a:r>
              <a:rPr lang="en-GB" dirty="0"/>
              <a:t> </a:t>
            </a:r>
            <a:r>
              <a:rPr lang="en-GB" dirty="0" err="1"/>
              <a:t>anfall</a:t>
            </a:r>
            <a:r>
              <a:rPr lang="en-GB" dirty="0"/>
              <a:t>. </a:t>
            </a:r>
            <a:r>
              <a:rPr lang="en-GB" dirty="0" err="1"/>
              <a:t>Svår</a:t>
            </a:r>
            <a:r>
              <a:rPr lang="en-GB" dirty="0"/>
              <a:t> </a:t>
            </a:r>
            <a:r>
              <a:rPr lang="en-GB" dirty="0" err="1"/>
              <a:t>balansgång</a:t>
            </a:r>
            <a:r>
              <a:rPr lang="en-GB" dirty="0"/>
              <a:t>.</a:t>
            </a:r>
          </a:p>
          <a:p>
            <a:r>
              <a:rPr lang="en-GB" dirty="0" err="1"/>
              <a:t>Troligen</a:t>
            </a:r>
            <a:r>
              <a:rPr lang="en-GB" dirty="0"/>
              <a:t> </a:t>
            </a:r>
            <a:r>
              <a:rPr lang="en-GB" dirty="0" err="1"/>
              <a:t>ofta</a:t>
            </a:r>
            <a:r>
              <a:rPr lang="en-GB" dirty="0"/>
              <a:t> bra med </a:t>
            </a:r>
            <a:r>
              <a:rPr lang="en-GB" dirty="0" err="1"/>
              <a:t>snabb</a:t>
            </a:r>
            <a:r>
              <a:rPr lang="en-GB" dirty="0"/>
              <a:t> </a:t>
            </a:r>
            <a:r>
              <a:rPr lang="en-GB" dirty="0" err="1"/>
              <a:t>återgång</a:t>
            </a:r>
            <a:r>
              <a:rPr lang="en-GB" dirty="0"/>
              <a:t>, men </a:t>
            </a:r>
            <a:r>
              <a:rPr lang="en-GB" dirty="0" err="1"/>
              <a:t>upprepade</a:t>
            </a:r>
            <a:r>
              <a:rPr lang="en-GB" dirty="0"/>
              <a:t> </a:t>
            </a:r>
            <a:r>
              <a:rPr lang="en-GB" dirty="0" err="1"/>
              <a:t>anfall</a:t>
            </a:r>
            <a:r>
              <a:rPr lang="en-GB" dirty="0"/>
              <a:t> </a:t>
            </a:r>
            <a:r>
              <a:rPr lang="en-GB" dirty="0" err="1"/>
              <a:t>kan</a:t>
            </a:r>
            <a:r>
              <a:rPr lang="en-GB" dirty="0"/>
              <a:t> </a:t>
            </a:r>
            <a:r>
              <a:rPr lang="en-GB" dirty="0" err="1"/>
              <a:t>ge</a:t>
            </a:r>
            <a:r>
              <a:rPr lang="en-GB" dirty="0"/>
              <a:t> </a:t>
            </a:r>
            <a:r>
              <a:rPr lang="en-GB" dirty="0" err="1"/>
              <a:t>större</a:t>
            </a:r>
            <a:r>
              <a:rPr lang="en-GB" dirty="0"/>
              <a:t> </a:t>
            </a:r>
            <a:r>
              <a:rPr lang="en-GB" dirty="0" err="1"/>
              <a:t>psykosociala</a:t>
            </a:r>
            <a:r>
              <a:rPr lang="en-GB" dirty="0"/>
              <a:t> </a:t>
            </a:r>
            <a:r>
              <a:rPr lang="en-GB" dirty="0" err="1"/>
              <a:t>svårigheter</a:t>
            </a:r>
            <a:r>
              <a:rPr lang="en-GB" dirty="0"/>
              <a:t>.</a:t>
            </a:r>
          </a:p>
        </p:txBody>
      </p:sp>
    </p:spTree>
    <p:extLst>
      <p:ext uri="{BB962C8B-B14F-4D97-AF65-F5344CB8AC3E}">
        <p14:creationId xmlns:p14="http://schemas.microsoft.com/office/powerpoint/2010/main" val="804906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Samsjuklighet </a:t>
            </a:r>
            <a:r>
              <a:rPr lang="en-GB" dirty="0" err="1"/>
              <a:t>av</a:t>
            </a:r>
            <a:r>
              <a:rPr lang="en-GB" dirty="0"/>
              <a:t> </a:t>
            </a:r>
            <a:r>
              <a:rPr lang="en-GB" dirty="0" err="1"/>
              <a:t>betydelse</a:t>
            </a:r>
            <a:endParaRPr lang="en-GB" dirty="0"/>
          </a:p>
        </p:txBody>
      </p:sp>
      <p:sp>
        <p:nvSpPr>
          <p:cNvPr id="3" name="Content Placeholder 2"/>
          <p:cNvSpPr>
            <a:spLocks noGrp="1"/>
          </p:cNvSpPr>
          <p:nvPr>
            <p:ph idx="1"/>
          </p:nvPr>
        </p:nvSpPr>
        <p:spPr>
          <a:xfrm>
            <a:off x="2856901" y="1629576"/>
            <a:ext cx="3430197" cy="3979544"/>
          </a:xfrm>
        </p:spPr>
        <p:txBody>
          <a:bodyPr/>
          <a:lstStyle/>
          <a:p>
            <a:r>
              <a:rPr lang="en-GB" dirty="0" err="1"/>
              <a:t>Ångest</a:t>
            </a:r>
            <a:endParaRPr lang="en-GB" dirty="0"/>
          </a:p>
          <a:p>
            <a:r>
              <a:rPr lang="en-GB" dirty="0"/>
              <a:t>Depression </a:t>
            </a:r>
          </a:p>
          <a:p>
            <a:r>
              <a:rPr lang="en-GB" dirty="0" err="1"/>
              <a:t>Kognitiv</a:t>
            </a:r>
            <a:r>
              <a:rPr lang="en-GB" dirty="0"/>
              <a:t> </a:t>
            </a:r>
            <a:r>
              <a:rPr lang="en-GB" dirty="0" err="1"/>
              <a:t>nedsättning</a:t>
            </a:r>
            <a:r>
              <a:rPr lang="en-GB" dirty="0"/>
              <a:t> </a:t>
            </a:r>
          </a:p>
          <a:p>
            <a:r>
              <a:rPr lang="en-GB" dirty="0" err="1"/>
              <a:t>Läkemedelsbiverkningar</a:t>
            </a:r>
            <a:endParaRPr lang="en-GB" dirty="0"/>
          </a:p>
        </p:txBody>
      </p:sp>
    </p:spTree>
    <p:extLst>
      <p:ext uri="{BB962C8B-B14F-4D97-AF65-F5344CB8AC3E}">
        <p14:creationId xmlns:p14="http://schemas.microsoft.com/office/powerpoint/2010/main" val="1262571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Körkortskrävande</a:t>
            </a:r>
            <a:r>
              <a:rPr lang="en-GB" dirty="0"/>
              <a:t> </a:t>
            </a:r>
            <a:r>
              <a:rPr lang="en-GB" dirty="0" err="1"/>
              <a:t>arbetsuppgifter</a:t>
            </a:r>
            <a:endParaRPr lang="en-GB" dirty="0"/>
          </a:p>
        </p:txBody>
      </p:sp>
      <p:sp>
        <p:nvSpPr>
          <p:cNvPr id="3" name="Content Placeholder 2"/>
          <p:cNvSpPr>
            <a:spLocks noGrp="1"/>
          </p:cNvSpPr>
          <p:nvPr>
            <p:ph idx="1"/>
          </p:nvPr>
        </p:nvSpPr>
        <p:spPr>
          <a:xfrm>
            <a:off x="1245930" y="1686225"/>
            <a:ext cx="6652140" cy="3425001"/>
          </a:xfrm>
        </p:spPr>
        <p:txBody>
          <a:bodyPr/>
          <a:lstStyle/>
          <a:p>
            <a:r>
              <a:rPr lang="en-GB" dirty="0" err="1"/>
              <a:t>Epilepsidiagnos</a:t>
            </a:r>
            <a:r>
              <a:rPr lang="en-GB" dirty="0"/>
              <a:t> </a:t>
            </a:r>
            <a:r>
              <a:rPr lang="en-GB" dirty="0" err="1"/>
              <a:t>innebär</a:t>
            </a:r>
            <a:r>
              <a:rPr lang="en-GB" dirty="0"/>
              <a:t> hinder </a:t>
            </a:r>
            <a:r>
              <a:rPr lang="en-GB" dirty="0" err="1"/>
              <a:t>för</a:t>
            </a:r>
            <a:r>
              <a:rPr lang="en-GB" dirty="0"/>
              <a:t> </a:t>
            </a:r>
            <a:r>
              <a:rPr lang="en-GB" dirty="0" err="1"/>
              <a:t>personbilskörning</a:t>
            </a:r>
            <a:r>
              <a:rPr lang="en-GB" dirty="0"/>
              <a:t> </a:t>
            </a:r>
            <a:r>
              <a:rPr lang="en-GB" dirty="0" err="1"/>
              <a:t>ett</a:t>
            </a:r>
            <a:r>
              <a:rPr lang="en-GB" dirty="0"/>
              <a:t> </a:t>
            </a:r>
            <a:r>
              <a:rPr lang="en-GB" dirty="0" err="1"/>
              <a:t>år</a:t>
            </a:r>
            <a:r>
              <a:rPr lang="en-GB" dirty="0"/>
              <a:t> </a:t>
            </a:r>
            <a:r>
              <a:rPr lang="en-GB" dirty="0" err="1"/>
              <a:t>efter</a:t>
            </a:r>
            <a:r>
              <a:rPr lang="en-GB" dirty="0"/>
              <a:t> </a:t>
            </a:r>
            <a:r>
              <a:rPr lang="en-GB" dirty="0" err="1"/>
              <a:t>senaste</a:t>
            </a:r>
            <a:r>
              <a:rPr lang="en-GB" dirty="0"/>
              <a:t> </a:t>
            </a:r>
            <a:r>
              <a:rPr lang="en-GB" dirty="0" err="1"/>
              <a:t>anfall</a:t>
            </a:r>
            <a:r>
              <a:rPr lang="en-GB" dirty="0"/>
              <a:t>.</a:t>
            </a:r>
          </a:p>
          <a:p>
            <a:r>
              <a:rPr lang="en-GB" dirty="0" err="1"/>
              <a:t>För</a:t>
            </a:r>
            <a:r>
              <a:rPr lang="en-GB" dirty="0"/>
              <a:t> </a:t>
            </a:r>
            <a:r>
              <a:rPr lang="en-GB" dirty="0" err="1"/>
              <a:t>högre</a:t>
            </a:r>
            <a:r>
              <a:rPr lang="en-GB" dirty="0"/>
              <a:t> </a:t>
            </a:r>
            <a:r>
              <a:rPr lang="en-GB" dirty="0" err="1"/>
              <a:t>behörighet</a:t>
            </a:r>
            <a:r>
              <a:rPr lang="en-GB" dirty="0"/>
              <a:t> (taxi, buss, </a:t>
            </a:r>
            <a:r>
              <a:rPr lang="en-GB" dirty="0" err="1"/>
              <a:t>lastbil</a:t>
            </a:r>
            <a:r>
              <a:rPr lang="en-GB" dirty="0"/>
              <a:t>) </a:t>
            </a:r>
            <a:r>
              <a:rPr lang="en-GB" dirty="0" err="1"/>
              <a:t>tio</a:t>
            </a:r>
            <a:r>
              <a:rPr lang="en-GB" dirty="0"/>
              <a:t> </a:t>
            </a:r>
            <a:r>
              <a:rPr lang="en-GB" dirty="0" err="1"/>
              <a:t>års</a:t>
            </a:r>
            <a:r>
              <a:rPr lang="en-GB" dirty="0"/>
              <a:t> </a:t>
            </a:r>
            <a:r>
              <a:rPr lang="en-GB" dirty="0" err="1"/>
              <a:t>anfallsfrihet</a:t>
            </a:r>
            <a:r>
              <a:rPr lang="en-GB" dirty="0"/>
              <a:t> </a:t>
            </a:r>
            <a:r>
              <a:rPr lang="en-GB" dirty="0" err="1"/>
              <a:t>utan</a:t>
            </a:r>
            <a:r>
              <a:rPr lang="en-GB" dirty="0"/>
              <a:t> </a:t>
            </a:r>
            <a:r>
              <a:rPr lang="en-GB" dirty="0" err="1"/>
              <a:t>läkemedel</a:t>
            </a:r>
            <a:r>
              <a:rPr lang="en-GB" dirty="0"/>
              <a:t>, </a:t>
            </a:r>
            <a:r>
              <a:rPr lang="en-GB" dirty="0" err="1"/>
              <a:t>dvs</a:t>
            </a:r>
            <a:r>
              <a:rPr lang="en-GB" dirty="0"/>
              <a:t>. </a:t>
            </a:r>
            <a:r>
              <a:rPr lang="en-GB" dirty="0" err="1"/>
              <a:t>i</a:t>
            </a:r>
            <a:r>
              <a:rPr lang="en-GB" dirty="0"/>
              <a:t> </a:t>
            </a:r>
            <a:r>
              <a:rPr lang="en-GB" dirty="0" err="1"/>
              <a:t>praktiken</a:t>
            </a:r>
            <a:r>
              <a:rPr lang="en-GB" dirty="0"/>
              <a:t> </a:t>
            </a:r>
            <a:r>
              <a:rPr lang="en-GB" dirty="0" err="1"/>
              <a:t>behövs</a:t>
            </a:r>
            <a:r>
              <a:rPr lang="en-GB" dirty="0"/>
              <a:t> </a:t>
            </a:r>
            <a:r>
              <a:rPr lang="en-GB" dirty="0" err="1"/>
              <a:t>omskolning</a:t>
            </a:r>
            <a:r>
              <a:rPr lang="en-GB" dirty="0"/>
              <a:t>.</a:t>
            </a:r>
          </a:p>
        </p:txBody>
      </p:sp>
    </p:spTree>
    <p:extLst>
      <p:ext uri="{BB962C8B-B14F-4D97-AF65-F5344CB8AC3E}">
        <p14:creationId xmlns:p14="http://schemas.microsoft.com/office/powerpoint/2010/main" val="2136442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Individuell</a:t>
            </a:r>
            <a:r>
              <a:rPr lang="en-GB" dirty="0"/>
              <a:t> </a:t>
            </a:r>
            <a:r>
              <a:rPr lang="en-GB" dirty="0" err="1"/>
              <a:t>bedömning</a:t>
            </a:r>
            <a:endParaRPr lang="en-GB" dirty="0"/>
          </a:p>
        </p:txBody>
      </p:sp>
      <p:sp>
        <p:nvSpPr>
          <p:cNvPr id="3" name="Content Placeholder 2"/>
          <p:cNvSpPr>
            <a:spLocks noGrp="1"/>
          </p:cNvSpPr>
          <p:nvPr>
            <p:ph idx="1"/>
          </p:nvPr>
        </p:nvSpPr>
        <p:spPr>
          <a:xfrm>
            <a:off x="1758185" y="1475727"/>
            <a:ext cx="5627629" cy="4525963"/>
          </a:xfrm>
        </p:spPr>
        <p:txBody>
          <a:bodyPr/>
          <a:lstStyle/>
          <a:p>
            <a:r>
              <a:rPr lang="en-GB" dirty="0" err="1"/>
              <a:t>För</a:t>
            </a:r>
            <a:r>
              <a:rPr lang="en-GB" dirty="0"/>
              <a:t> </a:t>
            </a:r>
            <a:r>
              <a:rPr lang="en-GB" dirty="0" err="1"/>
              <a:t>att</a:t>
            </a:r>
            <a:r>
              <a:rPr lang="en-GB" dirty="0"/>
              <a:t> </a:t>
            </a:r>
            <a:r>
              <a:rPr lang="en-GB" dirty="0" err="1"/>
              <a:t>kartlägga</a:t>
            </a:r>
            <a:r>
              <a:rPr lang="en-GB" dirty="0"/>
              <a:t> </a:t>
            </a:r>
            <a:r>
              <a:rPr lang="en-GB" dirty="0" err="1"/>
              <a:t>behov</a:t>
            </a:r>
            <a:r>
              <a:rPr lang="en-GB" dirty="0"/>
              <a:t> </a:t>
            </a:r>
            <a:r>
              <a:rPr lang="en-GB" dirty="0" err="1"/>
              <a:t>av</a:t>
            </a:r>
            <a:r>
              <a:rPr lang="en-GB" dirty="0"/>
              <a:t> </a:t>
            </a:r>
            <a:r>
              <a:rPr lang="en-GB" dirty="0" err="1"/>
              <a:t>arbetsmiljöanpassning</a:t>
            </a:r>
            <a:r>
              <a:rPr lang="en-GB" dirty="0"/>
              <a:t> </a:t>
            </a:r>
            <a:r>
              <a:rPr lang="en-GB" dirty="0" err="1"/>
              <a:t>kan</a:t>
            </a:r>
            <a:r>
              <a:rPr lang="en-GB" dirty="0"/>
              <a:t> man </a:t>
            </a:r>
            <a:r>
              <a:rPr lang="en-GB" dirty="0" err="1"/>
              <a:t>använda</a:t>
            </a:r>
            <a:r>
              <a:rPr lang="en-GB" dirty="0"/>
              <a:t> </a:t>
            </a:r>
            <a:r>
              <a:rPr lang="en-GB" dirty="0" err="1"/>
              <a:t>frågor</a:t>
            </a:r>
            <a:r>
              <a:rPr lang="en-GB" dirty="0"/>
              <a:t> </a:t>
            </a:r>
            <a:r>
              <a:rPr lang="en-GB" dirty="0" err="1"/>
              <a:t>om</a:t>
            </a:r>
            <a:r>
              <a:rPr lang="en-GB" dirty="0"/>
              <a:t> </a:t>
            </a:r>
            <a:r>
              <a:rPr lang="en-GB" dirty="0" err="1"/>
              <a:t>anfallssituation</a:t>
            </a:r>
            <a:r>
              <a:rPr lang="en-GB" dirty="0"/>
              <a:t> och </a:t>
            </a:r>
            <a:r>
              <a:rPr lang="en-GB" dirty="0" err="1"/>
              <a:t>önskat</a:t>
            </a:r>
            <a:r>
              <a:rPr lang="en-GB" dirty="0"/>
              <a:t> </a:t>
            </a:r>
            <a:r>
              <a:rPr lang="en-GB" dirty="0" err="1"/>
              <a:t>omhändertagande</a:t>
            </a:r>
            <a:r>
              <a:rPr lang="en-GB" dirty="0"/>
              <a:t> vid </a:t>
            </a:r>
            <a:r>
              <a:rPr lang="en-GB" dirty="0" err="1"/>
              <a:t>anfall</a:t>
            </a:r>
            <a:r>
              <a:rPr lang="en-GB" dirty="0"/>
              <a:t>. </a:t>
            </a:r>
          </a:p>
          <a:p>
            <a:r>
              <a:rPr lang="en-GB" dirty="0"/>
              <a:t>Se </a:t>
            </a:r>
            <a:r>
              <a:rPr lang="en-GB" dirty="0" err="1"/>
              <a:t>kapitel</a:t>
            </a:r>
            <a:r>
              <a:rPr lang="en-GB" dirty="0"/>
              <a:t> 8.</a:t>
            </a:r>
          </a:p>
        </p:txBody>
      </p:sp>
    </p:spTree>
    <p:extLst>
      <p:ext uri="{BB962C8B-B14F-4D97-AF65-F5344CB8AC3E}">
        <p14:creationId xmlns:p14="http://schemas.microsoft.com/office/powerpoint/2010/main" val="3065460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Särskilda</a:t>
            </a:r>
            <a:r>
              <a:rPr lang="en-GB" dirty="0"/>
              <a:t> </a:t>
            </a:r>
            <a:r>
              <a:rPr lang="en-GB" dirty="0" err="1"/>
              <a:t>yrken</a:t>
            </a:r>
            <a:endParaRPr lang="en-GB" dirty="0"/>
          </a:p>
        </p:txBody>
      </p:sp>
      <p:sp>
        <p:nvSpPr>
          <p:cNvPr id="3" name="Content Placeholder 2"/>
          <p:cNvSpPr>
            <a:spLocks noGrp="1"/>
          </p:cNvSpPr>
          <p:nvPr>
            <p:ph idx="1"/>
          </p:nvPr>
        </p:nvSpPr>
        <p:spPr>
          <a:xfrm>
            <a:off x="2497844" y="1417639"/>
            <a:ext cx="4148312" cy="2374010"/>
          </a:xfrm>
        </p:spPr>
        <p:txBody>
          <a:bodyPr/>
          <a:lstStyle/>
          <a:p>
            <a:r>
              <a:rPr lang="en-GB" dirty="0" err="1"/>
              <a:t>Vissa</a:t>
            </a:r>
            <a:r>
              <a:rPr lang="en-GB" dirty="0"/>
              <a:t> </a:t>
            </a:r>
            <a:r>
              <a:rPr lang="en-GB" dirty="0" err="1"/>
              <a:t>yrken</a:t>
            </a:r>
            <a:r>
              <a:rPr lang="en-GB" dirty="0"/>
              <a:t> </a:t>
            </a:r>
            <a:r>
              <a:rPr lang="en-GB" dirty="0" err="1"/>
              <a:t>berörs</a:t>
            </a:r>
            <a:r>
              <a:rPr lang="en-GB" dirty="0"/>
              <a:t> </a:t>
            </a:r>
            <a:r>
              <a:rPr lang="en-GB" dirty="0" err="1"/>
              <a:t>av</a:t>
            </a:r>
            <a:r>
              <a:rPr lang="en-GB" dirty="0"/>
              <a:t> </a:t>
            </a:r>
            <a:r>
              <a:rPr lang="en-GB" dirty="0" err="1"/>
              <a:t>specialregler</a:t>
            </a:r>
            <a:r>
              <a:rPr lang="en-GB" dirty="0"/>
              <a:t> </a:t>
            </a:r>
            <a:r>
              <a:rPr lang="en-GB" dirty="0" err="1"/>
              <a:t>avseende</a:t>
            </a:r>
            <a:r>
              <a:rPr lang="en-GB" dirty="0"/>
              <a:t> </a:t>
            </a:r>
            <a:r>
              <a:rPr lang="en-GB" dirty="0" err="1"/>
              <a:t>epilepsi</a:t>
            </a:r>
            <a:r>
              <a:rPr lang="en-GB" dirty="0"/>
              <a:t>:</a:t>
            </a:r>
          </a:p>
          <a:p>
            <a:pPr lvl="1"/>
            <a:r>
              <a:rPr lang="en-GB" dirty="0" err="1"/>
              <a:t>hög</a:t>
            </a:r>
            <a:r>
              <a:rPr lang="en-GB" dirty="0"/>
              <a:t> </a:t>
            </a:r>
            <a:r>
              <a:rPr lang="en-GB" dirty="0" err="1"/>
              <a:t>körkortsbehörighet</a:t>
            </a:r>
            <a:endParaRPr lang="en-GB" dirty="0"/>
          </a:p>
          <a:p>
            <a:pPr lvl="1"/>
            <a:r>
              <a:rPr lang="en-GB" dirty="0" err="1"/>
              <a:t>militär</a:t>
            </a:r>
            <a:endParaRPr lang="en-GB" dirty="0"/>
          </a:p>
          <a:p>
            <a:pPr lvl="1"/>
            <a:r>
              <a:rPr lang="en-GB" dirty="0" err="1"/>
              <a:t>lokförare</a:t>
            </a:r>
            <a:endParaRPr lang="en-GB" dirty="0"/>
          </a:p>
          <a:p>
            <a:pPr lvl="1"/>
            <a:r>
              <a:rPr lang="en-GB" dirty="0"/>
              <a:t>pilot</a:t>
            </a:r>
          </a:p>
          <a:p>
            <a:pPr lvl="1"/>
            <a:r>
              <a:rPr lang="en-GB" dirty="0"/>
              <a:t>Sjöman.</a:t>
            </a:r>
          </a:p>
          <a:p>
            <a:pPr lvl="1"/>
            <a:endParaRPr lang="en-GB" dirty="0"/>
          </a:p>
        </p:txBody>
      </p:sp>
    </p:spTree>
    <p:extLst>
      <p:ext uri="{BB962C8B-B14F-4D97-AF65-F5344CB8AC3E}">
        <p14:creationId xmlns:p14="http://schemas.microsoft.com/office/powerpoint/2010/main" val="4108498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err="1"/>
              <a:t>Epilepsi</a:t>
            </a:r>
            <a:r>
              <a:rPr lang="en-GB" dirty="0"/>
              <a:t> </a:t>
            </a:r>
            <a:r>
              <a:rPr lang="en-GB" dirty="0" err="1"/>
              <a:t>i</a:t>
            </a:r>
            <a:r>
              <a:rPr lang="en-GB" dirty="0"/>
              <a:t> </a:t>
            </a:r>
            <a:r>
              <a:rPr lang="en-GB" dirty="0" err="1"/>
              <a:t>arbetslivet</a:t>
            </a:r>
            <a:r>
              <a:rPr lang="en-GB" dirty="0"/>
              <a:t> II:</a:t>
            </a:r>
            <a:br>
              <a:rPr lang="en-GB" dirty="0"/>
            </a:br>
            <a:r>
              <a:rPr lang="en-GB" dirty="0"/>
              <a:t>Hinder och </a:t>
            </a:r>
            <a:r>
              <a:rPr lang="en-GB" dirty="0" err="1"/>
              <a:t>anpassning</a:t>
            </a:r>
            <a:endParaRPr lang="en-GB" dirty="0"/>
          </a:p>
        </p:txBody>
      </p:sp>
      <p:sp>
        <p:nvSpPr>
          <p:cNvPr id="3" name="Subtitle 2"/>
          <p:cNvSpPr>
            <a:spLocks noGrp="1"/>
          </p:cNvSpPr>
          <p:nvPr>
            <p:ph type="subTitle" idx="1"/>
          </p:nvPr>
        </p:nvSpPr>
        <p:spPr/>
        <p:txBody>
          <a:bodyPr/>
          <a:lstStyle/>
          <a:p>
            <a:r>
              <a:rPr lang="en-GB" dirty="0"/>
              <a:t>Johan Zelano</a:t>
            </a:r>
          </a:p>
        </p:txBody>
      </p:sp>
      <p:sp>
        <p:nvSpPr>
          <p:cNvPr id="4" name="TextBox 3"/>
          <p:cNvSpPr txBox="1"/>
          <p:nvPr/>
        </p:nvSpPr>
        <p:spPr>
          <a:xfrm>
            <a:off x="3558084" y="4830424"/>
            <a:ext cx="2027831" cy="369332"/>
          </a:xfrm>
          <a:prstGeom prst="rect">
            <a:avLst/>
          </a:prstGeom>
          <a:noFill/>
        </p:spPr>
        <p:txBody>
          <a:bodyPr wrap="none" rtlCol="0">
            <a:spAutoFit/>
          </a:bodyPr>
          <a:lstStyle/>
          <a:p>
            <a:r>
              <a:rPr lang="en-GB" dirty="0" err="1"/>
              <a:t>Kapitel</a:t>
            </a:r>
            <a:r>
              <a:rPr lang="en-GB" dirty="0"/>
              <a:t> 4, 5, 7, 8, 11 </a:t>
            </a:r>
          </a:p>
        </p:txBody>
      </p:sp>
    </p:spTree>
    <p:extLst>
      <p:ext uri="{BB962C8B-B14F-4D97-AF65-F5344CB8AC3E}">
        <p14:creationId xmlns:p14="http://schemas.microsoft.com/office/powerpoint/2010/main" val="223990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684" y="274638"/>
            <a:ext cx="7226632" cy="1143000"/>
          </a:xfrm>
        </p:spPr>
        <p:txBody>
          <a:bodyPr>
            <a:noAutofit/>
          </a:bodyPr>
          <a:lstStyle/>
          <a:p>
            <a:r>
              <a:rPr lang="en-GB" dirty="0"/>
              <a:t>Hinder </a:t>
            </a:r>
            <a:r>
              <a:rPr lang="en-GB" dirty="0" err="1"/>
              <a:t>på</a:t>
            </a:r>
            <a:r>
              <a:rPr lang="en-GB" dirty="0"/>
              <a:t> </a:t>
            </a:r>
            <a:r>
              <a:rPr lang="en-GB" dirty="0" err="1"/>
              <a:t>arbetsmarknaden</a:t>
            </a:r>
            <a:r>
              <a:rPr lang="en-GB" dirty="0"/>
              <a:t> </a:t>
            </a:r>
            <a:r>
              <a:rPr lang="en-GB" dirty="0" err="1"/>
              <a:t>som</a:t>
            </a:r>
            <a:r>
              <a:rPr lang="en-GB" dirty="0"/>
              <a:t> </a:t>
            </a:r>
            <a:r>
              <a:rPr lang="en-GB" dirty="0" err="1"/>
              <a:t>rapporterats</a:t>
            </a:r>
            <a:r>
              <a:rPr lang="en-GB" dirty="0"/>
              <a:t> </a:t>
            </a:r>
            <a:r>
              <a:rPr lang="en-GB" dirty="0" err="1"/>
              <a:t>av</a:t>
            </a:r>
            <a:r>
              <a:rPr lang="en-GB" dirty="0"/>
              <a:t> </a:t>
            </a:r>
            <a:r>
              <a:rPr lang="en-GB" dirty="0" err="1"/>
              <a:t>personer</a:t>
            </a:r>
            <a:r>
              <a:rPr lang="en-GB" dirty="0"/>
              <a:t> med </a:t>
            </a:r>
            <a:r>
              <a:rPr lang="en-GB" dirty="0" err="1"/>
              <a:t>epilepsi</a:t>
            </a:r>
            <a:r>
              <a:rPr lang="en-GB" dirty="0"/>
              <a:t>:</a:t>
            </a:r>
          </a:p>
        </p:txBody>
      </p:sp>
      <p:sp>
        <p:nvSpPr>
          <p:cNvPr id="3" name="Content Placeholder 2"/>
          <p:cNvSpPr>
            <a:spLocks noGrp="1"/>
          </p:cNvSpPr>
          <p:nvPr>
            <p:ph idx="1"/>
          </p:nvPr>
        </p:nvSpPr>
        <p:spPr>
          <a:xfrm>
            <a:off x="1432041" y="1600201"/>
            <a:ext cx="6279918" cy="2990950"/>
          </a:xfrm>
        </p:spPr>
        <p:txBody>
          <a:bodyPr>
            <a:normAutofit/>
          </a:bodyPr>
          <a:lstStyle/>
          <a:p>
            <a:pPr>
              <a:buFont typeface="Arial" panose="020B0604020202020204" pitchFamily="34" charset="0"/>
              <a:buChar char="•"/>
            </a:pPr>
            <a:r>
              <a:rPr lang="en-GB" dirty="0" err="1"/>
              <a:t>uteslutning</a:t>
            </a:r>
            <a:r>
              <a:rPr lang="en-GB" dirty="0"/>
              <a:t> </a:t>
            </a:r>
            <a:r>
              <a:rPr lang="en-GB" dirty="0" err="1"/>
              <a:t>från</a:t>
            </a:r>
            <a:r>
              <a:rPr lang="en-GB" dirty="0"/>
              <a:t> </a:t>
            </a:r>
            <a:r>
              <a:rPr lang="en-GB" dirty="0" err="1"/>
              <a:t>aktiviteter</a:t>
            </a:r>
            <a:endParaRPr lang="en-GB" dirty="0"/>
          </a:p>
          <a:p>
            <a:pPr>
              <a:buFont typeface="Arial" panose="020B0604020202020204" pitchFamily="34" charset="0"/>
              <a:buChar char="•"/>
            </a:pPr>
            <a:r>
              <a:rPr lang="en-GB" dirty="0" err="1"/>
              <a:t>körkortskrav</a:t>
            </a:r>
            <a:endParaRPr lang="en-GB" dirty="0"/>
          </a:p>
          <a:p>
            <a:pPr>
              <a:buFont typeface="Arial" panose="020B0604020202020204" pitchFamily="34" charset="0"/>
              <a:buChar char="•"/>
            </a:pPr>
            <a:r>
              <a:rPr lang="en-GB" dirty="0"/>
              <a:t>stigma</a:t>
            </a:r>
          </a:p>
          <a:p>
            <a:pPr>
              <a:buFont typeface="Arial" panose="020B0604020202020204" pitchFamily="34" charset="0"/>
              <a:buChar char="•"/>
            </a:pPr>
            <a:r>
              <a:rPr lang="en-GB" dirty="0" err="1"/>
              <a:t>biverkningar</a:t>
            </a:r>
            <a:r>
              <a:rPr lang="en-GB" dirty="0"/>
              <a:t> </a:t>
            </a:r>
            <a:r>
              <a:rPr lang="en-GB" dirty="0" err="1"/>
              <a:t>som</a:t>
            </a:r>
            <a:r>
              <a:rPr lang="en-GB" dirty="0"/>
              <a:t> </a:t>
            </a:r>
            <a:r>
              <a:rPr lang="en-GB" dirty="0" err="1"/>
              <a:t>påverkar</a:t>
            </a:r>
            <a:r>
              <a:rPr lang="en-GB" dirty="0"/>
              <a:t> </a:t>
            </a:r>
            <a:r>
              <a:rPr lang="en-GB" dirty="0" err="1"/>
              <a:t>prestation</a:t>
            </a:r>
            <a:endParaRPr lang="en-GB" dirty="0"/>
          </a:p>
          <a:p>
            <a:pPr>
              <a:buFont typeface="Arial" panose="020B0604020202020204" pitchFamily="34" charset="0"/>
              <a:buChar char="•"/>
            </a:pPr>
            <a:r>
              <a:rPr lang="en-GB" dirty="0" err="1"/>
              <a:t>förlorad</a:t>
            </a:r>
            <a:r>
              <a:rPr lang="en-GB" dirty="0"/>
              <a:t> </a:t>
            </a:r>
            <a:r>
              <a:rPr lang="en-GB" dirty="0" err="1"/>
              <a:t>arbetstid</a:t>
            </a:r>
            <a:r>
              <a:rPr lang="en-GB" dirty="0"/>
              <a:t> </a:t>
            </a:r>
            <a:r>
              <a:rPr lang="en-GB" dirty="0" err="1"/>
              <a:t>p.g.a</a:t>
            </a:r>
            <a:r>
              <a:rPr lang="en-GB" dirty="0"/>
              <a:t>. </a:t>
            </a:r>
            <a:r>
              <a:rPr lang="en-GB" dirty="0" err="1"/>
              <a:t>anfall</a:t>
            </a:r>
            <a:endParaRPr lang="en-GB" dirty="0"/>
          </a:p>
          <a:p>
            <a:pPr>
              <a:buFont typeface="Arial" panose="020B0604020202020204" pitchFamily="34" charset="0"/>
              <a:buChar char="•"/>
            </a:pPr>
            <a:r>
              <a:rPr lang="en-GB" dirty="0" err="1"/>
              <a:t>samkänslor</a:t>
            </a:r>
            <a:r>
              <a:rPr lang="en-GB" dirty="0"/>
              <a:t> </a:t>
            </a:r>
            <a:r>
              <a:rPr lang="en-GB" dirty="0" err="1"/>
              <a:t>efter</a:t>
            </a:r>
            <a:r>
              <a:rPr lang="en-GB" dirty="0"/>
              <a:t> </a:t>
            </a:r>
            <a:r>
              <a:rPr lang="en-GB" dirty="0" err="1"/>
              <a:t>anfall</a:t>
            </a:r>
            <a:r>
              <a:rPr lang="en-GB" dirty="0"/>
              <a:t> </a:t>
            </a:r>
            <a:r>
              <a:rPr lang="en-GB" dirty="0" err="1"/>
              <a:t>på</a:t>
            </a:r>
            <a:r>
              <a:rPr lang="en-GB" dirty="0"/>
              <a:t> </a:t>
            </a:r>
            <a:r>
              <a:rPr lang="en-GB" dirty="0" err="1"/>
              <a:t>arbetet</a:t>
            </a:r>
            <a:endParaRPr lang="en-GB" dirty="0"/>
          </a:p>
          <a:p>
            <a:pPr>
              <a:buFont typeface="Arial" panose="020B0604020202020204" pitchFamily="34" charset="0"/>
              <a:buChar char="•"/>
            </a:pPr>
            <a:r>
              <a:rPr lang="en-GB" dirty="0" err="1"/>
              <a:t>undvikande</a:t>
            </a:r>
            <a:r>
              <a:rPr lang="en-GB" dirty="0"/>
              <a:t> </a:t>
            </a:r>
            <a:r>
              <a:rPr lang="en-GB" dirty="0" err="1"/>
              <a:t>av</a:t>
            </a:r>
            <a:r>
              <a:rPr lang="en-GB" dirty="0"/>
              <a:t> </a:t>
            </a:r>
            <a:r>
              <a:rPr lang="en-GB" dirty="0" err="1"/>
              <a:t>kravfyllda</a:t>
            </a:r>
            <a:r>
              <a:rPr lang="en-GB" dirty="0"/>
              <a:t> </a:t>
            </a:r>
            <a:r>
              <a:rPr lang="en-GB" dirty="0" err="1"/>
              <a:t>situationer</a:t>
            </a:r>
            <a:r>
              <a:rPr lang="en-GB" dirty="0"/>
              <a:t> </a:t>
            </a:r>
            <a:r>
              <a:rPr lang="en-GB" dirty="0" err="1"/>
              <a:t>av</a:t>
            </a:r>
            <a:r>
              <a:rPr lang="en-GB" dirty="0"/>
              <a:t> </a:t>
            </a:r>
            <a:r>
              <a:rPr lang="en-GB" dirty="0" err="1"/>
              <a:t>rädsla</a:t>
            </a:r>
            <a:r>
              <a:rPr lang="en-GB" dirty="0"/>
              <a:t> </a:t>
            </a:r>
            <a:r>
              <a:rPr lang="en-GB" dirty="0" err="1"/>
              <a:t>för</a:t>
            </a:r>
            <a:r>
              <a:rPr lang="en-GB" dirty="0"/>
              <a:t> </a:t>
            </a:r>
            <a:r>
              <a:rPr lang="en-GB" dirty="0" err="1"/>
              <a:t>anfall</a:t>
            </a:r>
            <a:r>
              <a:rPr lang="en-GB" dirty="0"/>
              <a:t>.</a:t>
            </a:r>
          </a:p>
        </p:txBody>
      </p:sp>
      <p:sp>
        <p:nvSpPr>
          <p:cNvPr id="4" name="TextBox 3"/>
          <p:cNvSpPr txBox="1"/>
          <p:nvPr/>
        </p:nvSpPr>
        <p:spPr>
          <a:xfrm>
            <a:off x="5285955" y="4965116"/>
            <a:ext cx="2579552" cy="338554"/>
          </a:xfrm>
          <a:prstGeom prst="rect">
            <a:avLst/>
          </a:prstGeom>
          <a:noFill/>
        </p:spPr>
        <p:txBody>
          <a:bodyPr wrap="none" rtlCol="0">
            <a:spAutoFit/>
          </a:bodyPr>
          <a:lstStyle/>
          <a:p>
            <a:r>
              <a:rPr lang="en-GB" sz="1600" dirty="0"/>
              <a:t>(</a:t>
            </a:r>
            <a:r>
              <a:rPr lang="en-GB" sz="1600" dirty="0" err="1"/>
              <a:t>Chapling</a:t>
            </a:r>
            <a:r>
              <a:rPr lang="en-GB" sz="1600" dirty="0"/>
              <a:t> 1998, Chung 2012)</a:t>
            </a:r>
          </a:p>
        </p:txBody>
      </p:sp>
    </p:spTree>
    <p:extLst>
      <p:ext uri="{BB962C8B-B14F-4D97-AF65-F5344CB8AC3E}">
        <p14:creationId xmlns:p14="http://schemas.microsoft.com/office/powerpoint/2010/main" val="215822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Tiden</a:t>
            </a:r>
            <a:r>
              <a:rPr lang="en-GB" dirty="0"/>
              <a:t> </a:t>
            </a:r>
            <a:r>
              <a:rPr lang="en-GB" dirty="0" err="1"/>
              <a:t>kring</a:t>
            </a:r>
            <a:r>
              <a:rPr lang="en-GB" dirty="0"/>
              <a:t> </a:t>
            </a:r>
            <a:r>
              <a:rPr lang="en-GB" dirty="0" err="1"/>
              <a:t>diagnos</a:t>
            </a:r>
            <a:endParaRPr lang="en-GB" dirty="0"/>
          </a:p>
        </p:txBody>
      </p:sp>
      <p:sp>
        <p:nvSpPr>
          <p:cNvPr id="3" name="Content Placeholder 2"/>
          <p:cNvSpPr>
            <a:spLocks noGrp="1"/>
          </p:cNvSpPr>
          <p:nvPr>
            <p:ph idx="1"/>
          </p:nvPr>
        </p:nvSpPr>
        <p:spPr>
          <a:xfrm>
            <a:off x="1162149" y="1514027"/>
            <a:ext cx="6819701" cy="4525963"/>
          </a:xfrm>
        </p:spPr>
        <p:txBody>
          <a:bodyPr/>
          <a:lstStyle/>
          <a:p>
            <a:r>
              <a:rPr lang="en-GB" dirty="0"/>
              <a:t>En </a:t>
            </a:r>
            <a:r>
              <a:rPr lang="en-GB" dirty="0" err="1"/>
              <a:t>engelsk</a:t>
            </a:r>
            <a:r>
              <a:rPr lang="en-GB" dirty="0"/>
              <a:t> </a:t>
            </a:r>
            <a:r>
              <a:rPr lang="en-GB" dirty="0" err="1"/>
              <a:t>studie</a:t>
            </a:r>
            <a:r>
              <a:rPr lang="en-GB" dirty="0"/>
              <a:t> </a:t>
            </a:r>
            <a:r>
              <a:rPr lang="en-GB" dirty="0" err="1"/>
              <a:t>beskriver</a:t>
            </a:r>
            <a:r>
              <a:rPr lang="en-GB" dirty="0"/>
              <a:t> </a:t>
            </a:r>
            <a:r>
              <a:rPr lang="en-GB" dirty="0" err="1"/>
              <a:t>hur</a:t>
            </a:r>
            <a:r>
              <a:rPr lang="en-GB" dirty="0"/>
              <a:t> </a:t>
            </a:r>
            <a:r>
              <a:rPr lang="en-GB" dirty="0" err="1"/>
              <a:t>epilepsidiagnos</a:t>
            </a:r>
            <a:r>
              <a:rPr lang="en-GB" dirty="0"/>
              <a:t> </a:t>
            </a:r>
            <a:r>
              <a:rPr lang="en-GB" dirty="0" err="1"/>
              <a:t>kan</a:t>
            </a:r>
            <a:r>
              <a:rPr lang="en-GB" dirty="0"/>
              <a:t> </a:t>
            </a:r>
            <a:r>
              <a:rPr lang="en-GB" dirty="0" err="1"/>
              <a:t>medföra</a:t>
            </a:r>
            <a:r>
              <a:rPr lang="en-GB" dirty="0"/>
              <a:t> en </a:t>
            </a:r>
            <a:r>
              <a:rPr lang="en-GB" dirty="0" err="1"/>
              <a:t>dominoeffekt</a:t>
            </a:r>
            <a:r>
              <a:rPr lang="en-GB" dirty="0"/>
              <a:t>: </a:t>
            </a:r>
            <a:r>
              <a:rPr lang="en-GB" dirty="0" err="1"/>
              <a:t>först</a:t>
            </a:r>
            <a:r>
              <a:rPr lang="en-GB" dirty="0"/>
              <a:t> </a:t>
            </a:r>
            <a:r>
              <a:rPr lang="en-GB" dirty="0" err="1"/>
              <a:t>förloras</a:t>
            </a:r>
            <a:r>
              <a:rPr lang="en-GB" dirty="0"/>
              <a:t> </a:t>
            </a:r>
            <a:r>
              <a:rPr lang="en-GB" dirty="0" err="1"/>
              <a:t>körkort</a:t>
            </a:r>
            <a:r>
              <a:rPr lang="en-GB" dirty="0"/>
              <a:t>, sedan </a:t>
            </a:r>
            <a:r>
              <a:rPr lang="en-GB" dirty="0" err="1"/>
              <a:t>arbete</a:t>
            </a:r>
            <a:r>
              <a:rPr lang="en-GB" dirty="0"/>
              <a:t>, sedan </a:t>
            </a:r>
            <a:r>
              <a:rPr lang="en-GB" dirty="0" err="1"/>
              <a:t>uppstår</a:t>
            </a:r>
            <a:r>
              <a:rPr lang="en-GB" dirty="0"/>
              <a:t> problem med </a:t>
            </a:r>
            <a:r>
              <a:rPr lang="en-GB" dirty="0" err="1"/>
              <a:t>bostad</a:t>
            </a:r>
            <a:r>
              <a:rPr lang="en-GB" dirty="0"/>
              <a:t> </a:t>
            </a:r>
            <a:r>
              <a:rPr lang="en-GB" dirty="0" err="1"/>
              <a:t>m.m.</a:t>
            </a:r>
            <a:r>
              <a:rPr lang="en-GB" dirty="0"/>
              <a:t> </a:t>
            </a:r>
            <a:r>
              <a:rPr lang="en-GB" sz="1800" dirty="0"/>
              <a:t>(</a:t>
            </a:r>
            <a:r>
              <a:rPr lang="en-GB" sz="1800" dirty="0" err="1"/>
              <a:t>Kilinc</a:t>
            </a:r>
            <a:r>
              <a:rPr lang="en-GB" sz="1800" dirty="0"/>
              <a:t> 2017)</a:t>
            </a:r>
          </a:p>
          <a:p>
            <a:r>
              <a:rPr lang="en-GB" dirty="0"/>
              <a:t>Kris, </a:t>
            </a:r>
            <a:r>
              <a:rPr lang="en-GB" dirty="0" err="1"/>
              <a:t>följt</a:t>
            </a:r>
            <a:r>
              <a:rPr lang="en-GB" dirty="0"/>
              <a:t> </a:t>
            </a:r>
            <a:r>
              <a:rPr lang="en-GB" dirty="0" err="1"/>
              <a:t>av</a:t>
            </a:r>
            <a:r>
              <a:rPr lang="en-GB" dirty="0"/>
              <a:t> </a:t>
            </a:r>
            <a:r>
              <a:rPr lang="en-GB" dirty="0" err="1"/>
              <a:t>nyorientering</a:t>
            </a:r>
            <a:r>
              <a:rPr lang="en-GB" dirty="0"/>
              <a:t>.</a:t>
            </a:r>
          </a:p>
          <a:p>
            <a:r>
              <a:rPr lang="en-GB" dirty="0" err="1"/>
              <a:t>Svårast</a:t>
            </a:r>
            <a:r>
              <a:rPr lang="en-GB" dirty="0"/>
              <a:t> </a:t>
            </a:r>
            <a:r>
              <a:rPr lang="en-GB" dirty="0" err="1"/>
              <a:t>för</a:t>
            </a:r>
            <a:r>
              <a:rPr lang="en-GB" dirty="0"/>
              <a:t> </a:t>
            </a:r>
            <a:r>
              <a:rPr lang="en-GB" dirty="0" err="1"/>
              <a:t>personer</a:t>
            </a:r>
            <a:r>
              <a:rPr lang="en-GB" dirty="0"/>
              <a:t> mitt </a:t>
            </a:r>
            <a:r>
              <a:rPr lang="en-GB" dirty="0" err="1"/>
              <a:t>i</a:t>
            </a:r>
            <a:r>
              <a:rPr lang="en-GB" dirty="0"/>
              <a:t> </a:t>
            </a:r>
            <a:r>
              <a:rPr lang="en-GB" dirty="0" err="1"/>
              <a:t>karriären</a:t>
            </a:r>
            <a:r>
              <a:rPr lang="en-GB" dirty="0"/>
              <a:t>.</a:t>
            </a:r>
          </a:p>
        </p:txBody>
      </p:sp>
    </p:spTree>
    <p:extLst>
      <p:ext uri="{BB962C8B-B14F-4D97-AF65-F5344CB8AC3E}">
        <p14:creationId xmlns:p14="http://schemas.microsoft.com/office/powerpoint/2010/main" val="69371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Omgivningens</a:t>
            </a:r>
            <a:r>
              <a:rPr lang="en-GB" dirty="0"/>
              <a:t> </a:t>
            </a:r>
            <a:r>
              <a:rPr lang="en-GB" dirty="0" err="1"/>
              <a:t>attityder</a:t>
            </a:r>
            <a:endParaRPr lang="en-GB" dirty="0"/>
          </a:p>
        </p:txBody>
      </p:sp>
      <p:sp>
        <p:nvSpPr>
          <p:cNvPr id="3" name="Content Placeholder 2"/>
          <p:cNvSpPr>
            <a:spLocks noGrp="1"/>
          </p:cNvSpPr>
          <p:nvPr>
            <p:ph idx="1"/>
          </p:nvPr>
        </p:nvSpPr>
        <p:spPr>
          <a:xfrm>
            <a:off x="1260292" y="1533176"/>
            <a:ext cx="6623416" cy="4525963"/>
          </a:xfrm>
        </p:spPr>
        <p:txBody>
          <a:bodyPr>
            <a:normAutofit/>
          </a:bodyPr>
          <a:lstStyle/>
          <a:p>
            <a:r>
              <a:rPr lang="en-GB" dirty="0" err="1"/>
              <a:t>Inte</a:t>
            </a:r>
            <a:r>
              <a:rPr lang="en-GB" dirty="0"/>
              <a:t> </a:t>
            </a:r>
            <a:r>
              <a:rPr lang="en-GB" dirty="0" err="1"/>
              <a:t>ett</a:t>
            </a:r>
            <a:r>
              <a:rPr lang="en-GB" dirty="0"/>
              <a:t> </a:t>
            </a:r>
            <a:r>
              <a:rPr lang="en-GB" dirty="0" err="1"/>
              <a:t>enkelt</a:t>
            </a:r>
            <a:r>
              <a:rPr lang="en-GB" dirty="0"/>
              <a:t> </a:t>
            </a:r>
            <a:r>
              <a:rPr lang="en-GB" dirty="0" err="1"/>
              <a:t>beslut</a:t>
            </a:r>
            <a:r>
              <a:rPr lang="en-GB" dirty="0"/>
              <a:t>, </a:t>
            </a:r>
            <a:r>
              <a:rPr lang="en-GB" dirty="0" err="1"/>
              <a:t>att</a:t>
            </a:r>
            <a:r>
              <a:rPr lang="en-GB" dirty="0"/>
              <a:t> </a:t>
            </a:r>
            <a:r>
              <a:rPr lang="en-GB" dirty="0" err="1"/>
              <a:t>framträda</a:t>
            </a:r>
            <a:r>
              <a:rPr lang="en-GB" dirty="0"/>
              <a:t> med </a:t>
            </a:r>
            <a:r>
              <a:rPr lang="en-GB" dirty="0" err="1"/>
              <a:t>epilepsi</a:t>
            </a:r>
            <a:r>
              <a:rPr lang="en-GB" dirty="0"/>
              <a:t> </a:t>
            </a:r>
            <a:r>
              <a:rPr lang="en-GB" dirty="0" err="1"/>
              <a:t>eller</a:t>
            </a:r>
            <a:r>
              <a:rPr lang="en-GB" dirty="0"/>
              <a:t> </a:t>
            </a:r>
            <a:r>
              <a:rPr lang="en-GB" dirty="0" err="1"/>
              <a:t>inte</a:t>
            </a:r>
            <a:r>
              <a:rPr lang="en-GB" dirty="0"/>
              <a:t>.</a:t>
            </a:r>
          </a:p>
          <a:p>
            <a:pPr lvl="1"/>
            <a:r>
              <a:rPr lang="en-GB" b="1" dirty="0" err="1"/>
              <a:t>för</a:t>
            </a:r>
            <a:r>
              <a:rPr lang="en-GB" b="1" dirty="0"/>
              <a:t>: </a:t>
            </a:r>
            <a:r>
              <a:rPr lang="en-GB" dirty="0" err="1"/>
              <a:t>ökad</a:t>
            </a:r>
            <a:r>
              <a:rPr lang="en-GB" dirty="0"/>
              <a:t> </a:t>
            </a:r>
            <a:r>
              <a:rPr lang="en-GB" dirty="0" err="1"/>
              <a:t>säkerhet</a:t>
            </a:r>
            <a:r>
              <a:rPr lang="en-GB" dirty="0"/>
              <a:t>, </a:t>
            </a:r>
            <a:r>
              <a:rPr lang="en-GB" dirty="0" err="1"/>
              <a:t>önskan</a:t>
            </a:r>
            <a:r>
              <a:rPr lang="en-GB" dirty="0"/>
              <a:t> </a:t>
            </a:r>
            <a:r>
              <a:rPr lang="en-GB" dirty="0" err="1"/>
              <a:t>att</a:t>
            </a:r>
            <a:r>
              <a:rPr lang="en-GB" dirty="0"/>
              <a:t> </a:t>
            </a:r>
            <a:r>
              <a:rPr lang="en-GB" dirty="0" err="1"/>
              <a:t>vara</a:t>
            </a:r>
            <a:r>
              <a:rPr lang="en-GB" dirty="0"/>
              <a:t> </a:t>
            </a:r>
            <a:r>
              <a:rPr lang="en-GB" dirty="0" err="1"/>
              <a:t>ärlig</a:t>
            </a:r>
            <a:endParaRPr lang="en-GB" dirty="0"/>
          </a:p>
          <a:p>
            <a:pPr lvl="1"/>
            <a:r>
              <a:rPr lang="en-GB" b="1" dirty="0" err="1"/>
              <a:t>emot</a:t>
            </a:r>
            <a:r>
              <a:rPr lang="en-GB" b="1" dirty="0"/>
              <a:t>: </a:t>
            </a:r>
            <a:r>
              <a:rPr lang="en-GB" dirty="0"/>
              <a:t>stigma, </a:t>
            </a:r>
            <a:r>
              <a:rPr lang="en-GB" dirty="0" err="1"/>
              <a:t>begränsningar</a:t>
            </a:r>
            <a:r>
              <a:rPr lang="en-GB" dirty="0"/>
              <a:t>.</a:t>
            </a:r>
          </a:p>
          <a:p>
            <a:r>
              <a:rPr lang="en-GB" dirty="0" err="1"/>
              <a:t>Attityder</a:t>
            </a:r>
            <a:r>
              <a:rPr lang="en-GB" dirty="0"/>
              <a:t> </a:t>
            </a:r>
            <a:r>
              <a:rPr lang="en-GB" dirty="0" err="1"/>
              <a:t>på</a:t>
            </a:r>
            <a:r>
              <a:rPr lang="en-GB" dirty="0"/>
              <a:t> </a:t>
            </a:r>
            <a:r>
              <a:rPr lang="en-GB" dirty="0" err="1"/>
              <a:t>arbetsplatsen</a:t>
            </a:r>
            <a:r>
              <a:rPr lang="en-GB" dirty="0"/>
              <a:t> </a:t>
            </a:r>
            <a:r>
              <a:rPr lang="en-GB" dirty="0" err="1"/>
              <a:t>påverkar</a:t>
            </a:r>
            <a:r>
              <a:rPr lang="en-GB" dirty="0"/>
              <a:t> </a:t>
            </a:r>
            <a:r>
              <a:rPr lang="en-GB" dirty="0" err="1"/>
              <a:t>personer</a:t>
            </a:r>
            <a:r>
              <a:rPr lang="en-GB" dirty="0"/>
              <a:t> med </a:t>
            </a:r>
            <a:r>
              <a:rPr lang="en-GB" dirty="0" err="1"/>
              <a:t>epilepsi</a:t>
            </a:r>
            <a:r>
              <a:rPr lang="en-GB" dirty="0"/>
              <a:t> </a:t>
            </a:r>
            <a:r>
              <a:rPr lang="en-GB" dirty="0" err="1"/>
              <a:t>oavsett</a:t>
            </a:r>
            <a:r>
              <a:rPr lang="en-GB" dirty="0"/>
              <a:t> </a:t>
            </a:r>
            <a:r>
              <a:rPr lang="en-GB" dirty="0" err="1"/>
              <a:t>om</a:t>
            </a:r>
            <a:r>
              <a:rPr lang="en-GB" dirty="0"/>
              <a:t> </a:t>
            </a:r>
            <a:r>
              <a:rPr lang="en-GB" dirty="0" err="1"/>
              <a:t>dessa</a:t>
            </a:r>
            <a:r>
              <a:rPr lang="en-GB" dirty="0"/>
              <a:t> </a:t>
            </a:r>
            <a:r>
              <a:rPr lang="en-GB" dirty="0" err="1"/>
              <a:t>väljer</a:t>
            </a:r>
            <a:r>
              <a:rPr lang="en-GB" dirty="0"/>
              <a:t> </a:t>
            </a:r>
            <a:r>
              <a:rPr lang="en-GB" dirty="0" err="1"/>
              <a:t>att</a:t>
            </a:r>
            <a:r>
              <a:rPr lang="en-GB" dirty="0"/>
              <a:t> </a:t>
            </a:r>
            <a:r>
              <a:rPr lang="en-GB" dirty="0" err="1"/>
              <a:t>framträda</a:t>
            </a:r>
            <a:r>
              <a:rPr lang="en-GB" dirty="0"/>
              <a:t> </a:t>
            </a:r>
            <a:r>
              <a:rPr lang="en-GB" dirty="0" err="1"/>
              <a:t>eller</a:t>
            </a:r>
            <a:r>
              <a:rPr lang="en-GB" dirty="0"/>
              <a:t> </a:t>
            </a:r>
            <a:r>
              <a:rPr lang="en-GB" dirty="0" err="1"/>
              <a:t>inte</a:t>
            </a:r>
            <a:r>
              <a:rPr lang="en-GB" dirty="0"/>
              <a:t>.</a:t>
            </a:r>
          </a:p>
        </p:txBody>
      </p:sp>
    </p:spTree>
    <p:extLst>
      <p:ext uri="{BB962C8B-B14F-4D97-AF65-F5344CB8AC3E}">
        <p14:creationId xmlns:p14="http://schemas.microsoft.com/office/powerpoint/2010/main" val="418140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Arbetsgivares</a:t>
            </a:r>
            <a:r>
              <a:rPr lang="en-GB" dirty="0"/>
              <a:t> </a:t>
            </a:r>
            <a:r>
              <a:rPr lang="en-GB" dirty="0" err="1"/>
              <a:t>attityder</a:t>
            </a:r>
            <a:endParaRPr lang="en-GB" dirty="0"/>
          </a:p>
        </p:txBody>
      </p:sp>
      <p:sp>
        <p:nvSpPr>
          <p:cNvPr id="3" name="Content Placeholder 2"/>
          <p:cNvSpPr>
            <a:spLocks noGrp="1"/>
          </p:cNvSpPr>
          <p:nvPr>
            <p:ph idx="1"/>
          </p:nvPr>
        </p:nvSpPr>
        <p:spPr>
          <a:xfrm>
            <a:off x="1133425" y="1509239"/>
            <a:ext cx="6877150" cy="4525963"/>
          </a:xfrm>
        </p:spPr>
        <p:txBody>
          <a:bodyPr>
            <a:normAutofit/>
          </a:bodyPr>
          <a:lstStyle/>
          <a:p>
            <a:r>
              <a:rPr lang="sv-SE" dirty="0"/>
              <a:t>Enkätundersökningar i USA och England visar att arbetsgivare är mindre negativa till att anställa personer med epilepsi idag. Men endast en fjärdedel av engelska arbetsgivare anger att epilepsi inte spelar någon som helst roll. </a:t>
            </a:r>
            <a:r>
              <a:rPr lang="sv-SE" sz="1800" dirty="0"/>
              <a:t>(</a:t>
            </a:r>
            <a:r>
              <a:rPr lang="sv-SE" sz="1800" dirty="0" err="1"/>
              <a:t>Jacoby</a:t>
            </a:r>
            <a:r>
              <a:rPr lang="sv-SE" sz="1800" dirty="0"/>
              <a:t> 2005)</a:t>
            </a:r>
            <a:endParaRPr lang="sv-SE" dirty="0"/>
          </a:p>
        </p:txBody>
      </p:sp>
    </p:spTree>
    <p:extLst>
      <p:ext uri="{BB962C8B-B14F-4D97-AF65-F5344CB8AC3E}">
        <p14:creationId xmlns:p14="http://schemas.microsoft.com/office/powerpoint/2010/main" val="235034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Oro </a:t>
            </a:r>
            <a:r>
              <a:rPr lang="en-GB" dirty="0" err="1"/>
              <a:t>hos</a:t>
            </a:r>
            <a:r>
              <a:rPr lang="en-GB" dirty="0"/>
              <a:t> </a:t>
            </a:r>
            <a:r>
              <a:rPr lang="en-GB" dirty="0" err="1"/>
              <a:t>arbetsgivare</a:t>
            </a:r>
            <a:endParaRPr lang="en-GB" dirty="0"/>
          </a:p>
        </p:txBody>
      </p:sp>
      <p:sp>
        <p:nvSpPr>
          <p:cNvPr id="3" name="Content Placeholder 2"/>
          <p:cNvSpPr>
            <a:spLocks noGrp="1"/>
          </p:cNvSpPr>
          <p:nvPr>
            <p:ph idx="1"/>
          </p:nvPr>
        </p:nvSpPr>
        <p:spPr>
          <a:xfrm>
            <a:off x="1131031" y="1417638"/>
            <a:ext cx="6881937" cy="4525963"/>
          </a:xfrm>
        </p:spPr>
        <p:txBody>
          <a:bodyPr>
            <a:normAutofit/>
          </a:bodyPr>
          <a:lstStyle/>
          <a:p>
            <a:r>
              <a:rPr lang="sv-SE" dirty="0"/>
              <a:t>Säkerhet</a:t>
            </a:r>
          </a:p>
          <a:p>
            <a:r>
              <a:rPr lang="sv-SE" dirty="0"/>
              <a:t>Medicinska frågor</a:t>
            </a:r>
          </a:p>
          <a:p>
            <a:r>
              <a:rPr lang="sv-SE" dirty="0"/>
              <a:t>Dålig kunskap i egna organisationen </a:t>
            </a:r>
          </a:p>
          <a:p>
            <a:r>
              <a:rPr lang="sv-SE" dirty="0"/>
              <a:t>Negativa effekter på egna verksamheten </a:t>
            </a:r>
            <a:br>
              <a:rPr lang="sv-SE" dirty="0"/>
            </a:br>
            <a:r>
              <a:rPr lang="sv-SE" dirty="0"/>
              <a:t>(</a:t>
            </a:r>
            <a:r>
              <a:rPr lang="sv-SE" dirty="0" err="1"/>
              <a:t>produktionstapp</a:t>
            </a:r>
            <a:r>
              <a:rPr lang="sv-SE" dirty="0"/>
              <a:t> vid anfall etc.).</a:t>
            </a:r>
          </a:p>
          <a:p>
            <a:endParaRPr lang="en-GB" dirty="0"/>
          </a:p>
          <a:p>
            <a:pPr marL="0" indent="0">
              <a:buNone/>
            </a:pPr>
            <a:r>
              <a:rPr lang="en-GB" dirty="0"/>
              <a:t>Oro </a:t>
            </a:r>
            <a:r>
              <a:rPr lang="en-GB" dirty="0" err="1"/>
              <a:t>för</a:t>
            </a:r>
            <a:r>
              <a:rPr lang="en-GB" dirty="0"/>
              <a:t> </a:t>
            </a:r>
            <a:r>
              <a:rPr lang="en-GB" dirty="0" err="1"/>
              <a:t>stor</a:t>
            </a:r>
            <a:r>
              <a:rPr lang="en-GB" dirty="0"/>
              <a:t> </a:t>
            </a:r>
            <a:r>
              <a:rPr lang="en-GB" dirty="0" err="1"/>
              <a:t>sjukfrånvaro</a:t>
            </a:r>
            <a:r>
              <a:rPr lang="en-GB" dirty="0"/>
              <a:t> </a:t>
            </a:r>
            <a:r>
              <a:rPr lang="en-GB" dirty="0" err="1"/>
              <a:t>var</a:t>
            </a:r>
            <a:r>
              <a:rPr lang="en-GB" dirty="0"/>
              <a:t> </a:t>
            </a:r>
            <a:r>
              <a:rPr lang="en-GB" dirty="0" err="1"/>
              <a:t>begränsad</a:t>
            </a:r>
            <a:r>
              <a:rPr lang="en-GB" dirty="0"/>
              <a:t>. </a:t>
            </a:r>
            <a:r>
              <a:rPr lang="en-GB" dirty="0" err="1"/>
              <a:t>Mindre</a:t>
            </a:r>
            <a:r>
              <a:rPr lang="en-GB" dirty="0"/>
              <a:t> </a:t>
            </a:r>
            <a:r>
              <a:rPr lang="en-GB" dirty="0" err="1"/>
              <a:t>än</a:t>
            </a:r>
            <a:r>
              <a:rPr lang="en-GB" dirty="0"/>
              <a:t> </a:t>
            </a:r>
            <a:r>
              <a:rPr lang="en-GB" dirty="0" err="1"/>
              <a:t>vad</a:t>
            </a:r>
            <a:r>
              <a:rPr lang="en-GB" dirty="0"/>
              <a:t> </a:t>
            </a:r>
            <a:r>
              <a:rPr lang="en-GB" dirty="0" err="1"/>
              <a:t>som</a:t>
            </a:r>
            <a:r>
              <a:rPr lang="en-GB" dirty="0"/>
              <a:t> </a:t>
            </a:r>
            <a:r>
              <a:rPr lang="en-GB" dirty="0" err="1"/>
              <a:t>uppgavs</a:t>
            </a:r>
            <a:r>
              <a:rPr lang="en-GB" dirty="0"/>
              <a:t> </a:t>
            </a:r>
            <a:r>
              <a:rPr lang="en-GB" dirty="0" err="1"/>
              <a:t>inför</a:t>
            </a:r>
            <a:r>
              <a:rPr lang="en-GB" dirty="0"/>
              <a:t> </a:t>
            </a:r>
            <a:r>
              <a:rPr lang="en-GB" dirty="0" err="1"/>
              <a:t>anställning</a:t>
            </a:r>
            <a:r>
              <a:rPr lang="en-GB" dirty="0"/>
              <a:t> </a:t>
            </a:r>
            <a:r>
              <a:rPr lang="en-GB" dirty="0" err="1"/>
              <a:t>av</a:t>
            </a:r>
            <a:r>
              <a:rPr lang="en-GB" dirty="0"/>
              <a:t> </a:t>
            </a:r>
            <a:r>
              <a:rPr lang="en-GB" dirty="0" err="1"/>
              <a:t>personer</a:t>
            </a:r>
            <a:r>
              <a:rPr lang="en-GB" dirty="0"/>
              <a:t> med </a:t>
            </a:r>
            <a:r>
              <a:rPr lang="en-GB" dirty="0" err="1"/>
              <a:t>historik</a:t>
            </a:r>
            <a:r>
              <a:rPr lang="en-GB" dirty="0"/>
              <a:t> </a:t>
            </a:r>
            <a:r>
              <a:rPr lang="en-GB" dirty="0" err="1"/>
              <a:t>av</a:t>
            </a:r>
            <a:r>
              <a:rPr lang="en-GB" dirty="0"/>
              <a:t> </a:t>
            </a:r>
            <a:r>
              <a:rPr lang="en-GB" dirty="0" err="1"/>
              <a:t>utmattningsdepression</a:t>
            </a:r>
            <a:r>
              <a:rPr lang="en-GB" dirty="0"/>
              <a:t> </a:t>
            </a:r>
            <a:r>
              <a:rPr lang="en-GB" dirty="0" err="1"/>
              <a:t>eller</a:t>
            </a:r>
            <a:r>
              <a:rPr lang="en-GB" dirty="0"/>
              <a:t> </a:t>
            </a:r>
            <a:r>
              <a:rPr lang="en-GB" dirty="0" err="1"/>
              <a:t>som</a:t>
            </a:r>
            <a:r>
              <a:rPr lang="en-GB" dirty="0"/>
              <a:t> </a:t>
            </a:r>
            <a:r>
              <a:rPr lang="en-GB" dirty="0" err="1"/>
              <a:t>nyligen</a:t>
            </a:r>
            <a:r>
              <a:rPr lang="en-GB" dirty="0"/>
              <a:t> </a:t>
            </a:r>
            <a:r>
              <a:rPr lang="en-GB" dirty="0" err="1"/>
              <a:t>genomgått</a:t>
            </a:r>
            <a:r>
              <a:rPr lang="en-GB" dirty="0"/>
              <a:t> </a:t>
            </a:r>
            <a:r>
              <a:rPr lang="en-GB" dirty="0" err="1"/>
              <a:t>hjärtinfarkt</a:t>
            </a:r>
            <a:r>
              <a:rPr lang="en-GB" dirty="0"/>
              <a:t>.  </a:t>
            </a:r>
          </a:p>
        </p:txBody>
      </p:sp>
      <p:sp>
        <p:nvSpPr>
          <p:cNvPr id="4" name="TextBox 3"/>
          <p:cNvSpPr txBox="1"/>
          <p:nvPr/>
        </p:nvSpPr>
        <p:spPr>
          <a:xfrm>
            <a:off x="7029030" y="6126163"/>
            <a:ext cx="1473609" cy="369332"/>
          </a:xfrm>
          <a:prstGeom prst="rect">
            <a:avLst/>
          </a:prstGeom>
          <a:noFill/>
        </p:spPr>
        <p:txBody>
          <a:bodyPr wrap="none" rtlCol="0">
            <a:spAutoFit/>
          </a:bodyPr>
          <a:lstStyle/>
          <a:p>
            <a:r>
              <a:rPr lang="en-GB" dirty="0"/>
              <a:t>(Jacoby 2005)</a:t>
            </a:r>
          </a:p>
        </p:txBody>
      </p:sp>
    </p:spTree>
    <p:extLst>
      <p:ext uri="{BB962C8B-B14F-4D97-AF65-F5344CB8AC3E}">
        <p14:creationId xmlns:p14="http://schemas.microsoft.com/office/powerpoint/2010/main" val="747400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Attityder</a:t>
            </a:r>
            <a:r>
              <a:rPr lang="en-GB" dirty="0"/>
              <a:t> </a:t>
            </a:r>
            <a:r>
              <a:rPr lang="en-GB" dirty="0" err="1"/>
              <a:t>i</a:t>
            </a:r>
            <a:r>
              <a:rPr lang="en-GB" dirty="0"/>
              <a:t> </a:t>
            </a:r>
            <a:r>
              <a:rPr lang="en-GB" dirty="0" err="1"/>
              <a:t>samhället</a:t>
            </a:r>
            <a:endParaRPr lang="en-GB" dirty="0"/>
          </a:p>
        </p:txBody>
      </p:sp>
      <p:sp>
        <p:nvSpPr>
          <p:cNvPr id="3" name="Content Placeholder 2"/>
          <p:cNvSpPr>
            <a:spLocks noGrp="1"/>
          </p:cNvSpPr>
          <p:nvPr>
            <p:ph idx="1"/>
          </p:nvPr>
        </p:nvSpPr>
        <p:spPr>
          <a:xfrm>
            <a:off x="1443892" y="1504845"/>
            <a:ext cx="6256215" cy="3907990"/>
          </a:xfrm>
        </p:spPr>
        <p:txBody>
          <a:bodyPr/>
          <a:lstStyle/>
          <a:p>
            <a:r>
              <a:rPr lang="en-GB" dirty="0" err="1"/>
              <a:t>Myndighetespersoner</a:t>
            </a:r>
            <a:r>
              <a:rPr lang="en-GB" dirty="0"/>
              <a:t> (</a:t>
            </a:r>
            <a:r>
              <a:rPr lang="en-GB" dirty="0" err="1"/>
              <a:t>Polisen</a:t>
            </a:r>
            <a:r>
              <a:rPr lang="en-GB" dirty="0"/>
              <a:t>, </a:t>
            </a:r>
            <a:r>
              <a:rPr lang="en-GB" dirty="0" err="1"/>
              <a:t>Försäkringskassan</a:t>
            </a:r>
            <a:r>
              <a:rPr lang="en-GB" dirty="0"/>
              <a:t>, etc.) </a:t>
            </a:r>
            <a:r>
              <a:rPr lang="en-GB" dirty="0" err="1"/>
              <a:t>kan</a:t>
            </a:r>
            <a:r>
              <a:rPr lang="en-GB" dirty="0"/>
              <a:t> </a:t>
            </a:r>
            <a:r>
              <a:rPr lang="en-GB" dirty="0" err="1"/>
              <a:t>missförstå</a:t>
            </a:r>
            <a:r>
              <a:rPr lang="en-GB" dirty="0"/>
              <a:t> </a:t>
            </a:r>
            <a:r>
              <a:rPr lang="en-GB" dirty="0" err="1"/>
              <a:t>epilepsi</a:t>
            </a:r>
            <a:r>
              <a:rPr lang="en-GB" dirty="0"/>
              <a:t> </a:t>
            </a:r>
            <a:r>
              <a:rPr lang="en-GB" dirty="0" err="1"/>
              <a:t>eller</a:t>
            </a:r>
            <a:r>
              <a:rPr lang="en-GB" dirty="0"/>
              <a:t> </a:t>
            </a:r>
            <a:r>
              <a:rPr lang="en-GB" dirty="0" err="1"/>
              <a:t>uppfattas</a:t>
            </a:r>
            <a:r>
              <a:rPr lang="en-GB" dirty="0"/>
              <a:t> </a:t>
            </a:r>
            <a:r>
              <a:rPr lang="en-GB" dirty="0" err="1"/>
              <a:t>ge</a:t>
            </a:r>
            <a:r>
              <a:rPr lang="en-GB" dirty="0"/>
              <a:t> </a:t>
            </a:r>
            <a:r>
              <a:rPr lang="en-GB" dirty="0" err="1"/>
              <a:t>uttryck</a:t>
            </a:r>
            <a:r>
              <a:rPr lang="en-GB" dirty="0"/>
              <a:t> </a:t>
            </a:r>
            <a:r>
              <a:rPr lang="en-GB" dirty="0" err="1"/>
              <a:t>för</a:t>
            </a:r>
            <a:r>
              <a:rPr lang="en-GB" dirty="0"/>
              <a:t> </a:t>
            </a:r>
            <a:r>
              <a:rPr lang="en-GB" dirty="0" err="1"/>
              <a:t>bristande</a:t>
            </a:r>
            <a:r>
              <a:rPr lang="en-GB" dirty="0"/>
              <a:t> </a:t>
            </a:r>
            <a:r>
              <a:rPr lang="en-GB" dirty="0" err="1"/>
              <a:t>förståelse</a:t>
            </a:r>
            <a:r>
              <a:rPr lang="en-GB" dirty="0"/>
              <a:t>.</a:t>
            </a:r>
          </a:p>
          <a:p>
            <a:r>
              <a:rPr lang="en-GB" dirty="0" err="1"/>
              <a:t>Diskrimineringsärenden</a:t>
            </a:r>
            <a:r>
              <a:rPr lang="en-GB" dirty="0"/>
              <a:t> </a:t>
            </a:r>
            <a:r>
              <a:rPr lang="en-GB" dirty="0" err="1"/>
              <a:t>förekommer</a:t>
            </a:r>
            <a:r>
              <a:rPr lang="en-GB" dirty="0"/>
              <a:t> </a:t>
            </a:r>
            <a:r>
              <a:rPr lang="sv-SE" dirty="0"/>
              <a:t>då och då inom svenskt arbetsliv och högskola/universitet.</a:t>
            </a:r>
            <a:endParaRPr lang="en-GB" dirty="0"/>
          </a:p>
          <a:p>
            <a:endParaRPr lang="en-GB" dirty="0"/>
          </a:p>
        </p:txBody>
      </p:sp>
    </p:spTree>
    <p:extLst>
      <p:ext uri="{BB962C8B-B14F-4D97-AF65-F5344CB8AC3E}">
        <p14:creationId xmlns:p14="http://schemas.microsoft.com/office/powerpoint/2010/main" val="3713885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818</Words>
  <Application>Microsoft Macintosh PowerPoint</Application>
  <PresentationFormat>Bildspel på skärmen (4:3)</PresentationFormat>
  <Paragraphs>105</Paragraphs>
  <Slides>25</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25</vt:i4>
      </vt:variant>
    </vt:vector>
  </HeadingPairs>
  <TitlesOfParts>
    <vt:vector size="29" baseType="lpstr">
      <vt:lpstr>Arial</vt:lpstr>
      <vt:lpstr>Calibri</vt:lpstr>
      <vt:lpstr>Mangal</vt:lpstr>
      <vt:lpstr>Office Theme</vt:lpstr>
      <vt:lpstr>PowerPoint-presentation</vt:lpstr>
      <vt:lpstr>PowerPoint-presentation</vt:lpstr>
      <vt:lpstr>Epilepsi i arbetslivet II: Hinder och anpassning</vt:lpstr>
      <vt:lpstr>Hinder på arbetsmarknaden som rapporterats av personer med epilepsi:</vt:lpstr>
      <vt:lpstr>Tiden kring diagnos</vt:lpstr>
      <vt:lpstr>Omgivningens attityder</vt:lpstr>
      <vt:lpstr>Arbetsgivares attityder</vt:lpstr>
      <vt:lpstr>Oro hos arbetsgivare</vt:lpstr>
      <vt:lpstr>Attityder i samhället</vt:lpstr>
      <vt:lpstr>Diskriminering, m.m.</vt:lpstr>
      <vt:lpstr>Arbetsförmåga vid epilepsi</vt:lpstr>
      <vt:lpstr>Risker i relation till arbetsuppgifter</vt:lpstr>
      <vt:lpstr>Risker att särskilt beakta</vt:lpstr>
      <vt:lpstr>Fall</vt:lpstr>
      <vt:lpstr>Vatten</vt:lpstr>
      <vt:lpstr>Farliga maskiner</vt:lpstr>
      <vt:lpstr>Schemaläggning/ensamarbete</vt:lpstr>
      <vt:lpstr>Risken för anfall avtar med tiden</vt:lpstr>
      <vt:lpstr>Men man arbetar stor del av dygnet …</vt:lpstr>
      <vt:lpstr>Psykisk arbetsmiljö</vt:lpstr>
      <vt:lpstr>Oro för epileptiska anfall</vt:lpstr>
      <vt:lpstr>Samsjuklighet av betydelse</vt:lpstr>
      <vt:lpstr>Körkortskrävande arbetsuppgifter</vt:lpstr>
      <vt:lpstr>Individuell bedömning</vt:lpstr>
      <vt:lpstr>Särskilda yrken</vt:lpstr>
    </vt:vector>
  </TitlesOfParts>
  <Company>GU</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Epilepsi i arbetslivet III: Hinder och anpassning</dc:title>
  <dc:creator>Johan Zelano</dc:creator>
  <cp:lastModifiedBy>Microsoft Office User</cp:lastModifiedBy>
  <cp:revision>45</cp:revision>
  <dcterms:created xsi:type="dcterms:W3CDTF">2019-11-17T09:31:21Z</dcterms:created>
  <dcterms:modified xsi:type="dcterms:W3CDTF">2020-02-28T10:50:56Z</dcterms:modified>
</cp:coreProperties>
</file>